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259" r:id="rId5"/>
    <p:sldId id="261" r:id="rId6"/>
    <p:sldId id="285" r:id="rId7"/>
    <p:sldId id="286" r:id="rId8"/>
    <p:sldId id="287" r:id="rId9"/>
    <p:sldId id="288" r:id="rId10"/>
    <p:sldId id="289" r:id="rId11"/>
    <p:sldId id="281" r:id="rId12"/>
    <p:sldId id="290" r:id="rId13"/>
    <p:sldId id="293" r:id="rId14"/>
    <p:sldId id="295" r:id="rId15"/>
    <p:sldId id="299" r:id="rId16"/>
    <p:sldId id="301" r:id="rId17"/>
    <p:sldId id="302" r:id="rId18"/>
    <p:sldId id="292" r:id="rId19"/>
    <p:sldId id="294" r:id="rId20"/>
    <p:sldId id="282" r:id="rId21"/>
    <p:sldId id="303" r:id="rId22"/>
    <p:sldId id="304" r:id="rId23"/>
    <p:sldId id="305" r:id="rId24"/>
    <p:sldId id="307" r:id="rId25"/>
    <p:sldId id="308" r:id="rId26"/>
    <p:sldId id="314" r:id="rId27"/>
    <p:sldId id="309" r:id="rId28"/>
    <p:sldId id="315" r:id="rId29"/>
    <p:sldId id="283" r:id="rId30"/>
    <p:sldId id="310" r:id="rId31"/>
    <p:sldId id="311" r:id="rId32"/>
    <p:sldId id="313" r:id="rId33"/>
    <p:sldId id="312" r:id="rId34"/>
    <p:sldId id="319" r:id="rId35"/>
    <p:sldId id="316" r:id="rId36"/>
    <p:sldId id="317" r:id="rId37"/>
    <p:sldId id="318" r:id="rId38"/>
    <p:sldId id="291" r:id="rId39"/>
    <p:sldId id="320" r:id="rId40"/>
    <p:sldId id="321" r:id="rId41"/>
    <p:sldId id="322" r:id="rId42"/>
    <p:sldId id="323" r:id="rId43"/>
    <p:sldId id="324" r:id="rId44"/>
  </p:sldIdLst>
  <p:sldSz cx="18288000" cy="10287000"/>
  <p:notesSz cx="10287000" cy="18288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Inter" panose="020B0604020202020204" charset="0"/>
      <p:regular r:id="rId50"/>
      <p:bold r:id="rId51"/>
    </p:embeddedFont>
    <p:embeddedFont>
      <p:font typeface="Inter SemiBold" panose="020B0604020202020204" charset="0"/>
      <p:regular r:id="rId52"/>
      <p:bold r:id="rId53"/>
    </p:embeddedFont>
    <p:embeddedFont>
      <p:font typeface="Montserrat SemiBold" panose="00000700000000000000" pitchFamily="2" charset="0"/>
      <p:bold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12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41E"/>
    <a:srgbClr val="F37420"/>
    <a:srgbClr val="F7B518"/>
    <a:srgbClr val="FFFFFF"/>
    <a:srgbClr val="F2F2F2"/>
    <a:srgbClr val="0C7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EF88E-512F-4EBC-AB44-A531E849D259}">
  <a:tblStyle styleId="{C08EF88E-512F-4EBC-AB44-A531E849D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38" d="100"/>
          <a:sy n="38" d="100"/>
        </p:scale>
        <p:origin x="1023" y="57"/>
      </p:cViewPr>
      <p:guideLst>
        <p:guide orient="horz" pos="3312"/>
        <p:guide pos="5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38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399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435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95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48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31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029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02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275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817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97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666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228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2000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281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365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237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16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512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736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0674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312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417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088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511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6623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14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14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789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542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751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45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62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9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34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37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4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050" y="952500"/>
            <a:ext cx="421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029869" y="3495687"/>
            <a:ext cx="11753819" cy="47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121625" y="2060482"/>
            <a:ext cx="13717781" cy="507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Планирование</a:t>
            </a:r>
            <a:r>
              <a:rPr lang="ru-RU" sz="10000" b="1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о</a:t>
            </a: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Calibri"/>
                <a:sym typeface="Inter"/>
              </a:rPr>
              <a:t>сновы любого проекта</a:t>
            </a:r>
            <a:endParaRPr sz="10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6">
            <a:alphaModFix/>
          </a:blip>
          <a:srcRect l="86424" t="31146" r="866" b="31145"/>
          <a:stretch/>
        </p:blipFill>
        <p:spPr>
          <a:xfrm>
            <a:off x="6960108" y="5244846"/>
            <a:ext cx="1510848" cy="14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294175" y="914400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ПРОЕКТНЫЙ МЕНЕДЖМЕНТ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Почему это важно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33A807-1341-2368-26AF-125D3EF5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2489700"/>
            <a:ext cx="760176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Главный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признак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проекта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—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F37420"/>
                </a:solidFill>
                <a:effectLst/>
                <a:latin typeface="Inter" panose="020B0604020202020204" charset="0"/>
                <a:ea typeface="Inter" panose="020B0604020202020204" charset="0"/>
              </a:rPr>
              <a:t>запуск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37420"/>
                </a:solidFill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7F990-3B8B-A6FE-A021-822EFE1A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6346101"/>
            <a:ext cx="96968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Главный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признак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ru-RU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процесса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— </a:t>
            </a: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37420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повторяемость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37420"/>
                </a:solidFill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6266C-DEA1-36D1-9F5A-B6AF99738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70" y="7161137"/>
            <a:ext cx="781050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F5E67-3FED-A2DE-68AF-E15A20F6A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00" y="3200575"/>
            <a:ext cx="74961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Жизненный цикл проекта</a:t>
            </a:r>
            <a:endParaRPr sz="8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78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8184B8-E4C5-1D8E-7951-BC8841C8908C}"/>
              </a:ext>
            </a:extLst>
          </p:cNvPr>
          <p:cNvGrpSpPr/>
          <p:nvPr/>
        </p:nvGrpSpPr>
        <p:grpSpPr>
          <a:xfrm>
            <a:off x="936000" y="4500729"/>
            <a:ext cx="16701542" cy="1211773"/>
            <a:chOff x="949914" y="4537612"/>
            <a:chExt cx="16701542" cy="1211773"/>
          </a:xfrm>
        </p:grpSpPr>
        <p:sp>
          <p:nvSpPr>
            <p:cNvPr id="231" name="Google Shape;231;p25"/>
            <p:cNvSpPr/>
            <p:nvPr/>
          </p:nvSpPr>
          <p:spPr>
            <a:xfrm>
              <a:off x="949914" y="4537615"/>
              <a:ext cx="2833894" cy="1211770"/>
            </a:xfrm>
            <a:prstGeom prst="roundRect">
              <a:avLst>
                <a:gd name="adj" fmla="val 16667"/>
              </a:avLst>
            </a:prstGeom>
            <a:solidFill>
              <a:srgbClr val="F7B5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Инициация</a:t>
              </a:r>
              <a:endParaRPr sz="24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2" name="Google Shape;232;p25"/>
            <p:cNvCxnSpPr>
              <a:stCxn id="233" idx="3"/>
              <a:endCxn id="234" idx="1"/>
            </p:cNvCxnSpPr>
            <p:nvPr/>
          </p:nvCxnSpPr>
          <p:spPr>
            <a:xfrm>
              <a:off x="7156715" y="5143500"/>
              <a:ext cx="601800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35" name="Google Shape;235;p25"/>
            <p:cNvCxnSpPr>
              <a:stCxn id="234" idx="3"/>
              <a:endCxn id="236" idx="1"/>
            </p:cNvCxnSpPr>
            <p:nvPr/>
          </p:nvCxnSpPr>
          <p:spPr>
            <a:xfrm>
              <a:off x="10529622" y="5143500"/>
              <a:ext cx="601800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3" name="Google Shape;233;p25"/>
            <p:cNvSpPr/>
            <p:nvPr/>
          </p:nvSpPr>
          <p:spPr>
            <a:xfrm>
              <a:off x="4385471" y="4537615"/>
              <a:ext cx="2771244" cy="121177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7B5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Планирование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7758378" y="4537615"/>
              <a:ext cx="2771244" cy="121177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7B5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Исполнение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25"/>
            <p:cNvCxnSpPr>
              <a:stCxn id="231" idx="3"/>
              <a:endCxn id="233" idx="1"/>
            </p:cNvCxnSpPr>
            <p:nvPr/>
          </p:nvCxnSpPr>
          <p:spPr>
            <a:xfrm>
              <a:off x="3783808" y="5143500"/>
              <a:ext cx="601800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6" name="Google Shape;236;p25"/>
            <p:cNvSpPr/>
            <p:nvPr/>
          </p:nvSpPr>
          <p:spPr>
            <a:xfrm>
              <a:off x="11131284" y="4537615"/>
              <a:ext cx="2771244" cy="121177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7B5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Контроль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5"/>
            <p:cNvCxnSpPr>
              <a:cxnSpLocks/>
              <a:stCxn id="236" idx="3"/>
            </p:cNvCxnSpPr>
            <p:nvPr/>
          </p:nvCxnSpPr>
          <p:spPr>
            <a:xfrm>
              <a:off x="13902528" y="5143500"/>
              <a:ext cx="837532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53D7A858-3611-A341-E5DD-AF4AD88F2A07}"/>
                </a:ext>
              </a:extLst>
            </p:cNvPr>
            <p:cNvSpPr/>
            <p:nvPr/>
          </p:nvSpPr>
          <p:spPr>
            <a:xfrm>
              <a:off x="14740060" y="4537612"/>
              <a:ext cx="2911396" cy="1211768"/>
            </a:xfrm>
            <a:prstGeom prst="homePlate">
              <a:avLst/>
            </a:prstGeom>
            <a:solidFill>
              <a:srgbClr val="F7B518"/>
            </a:solidFill>
            <a:ln>
              <a:solidFill>
                <a:srgbClr val="F7B5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latin typeface="Inter" panose="020B0604020202020204" charset="0"/>
                  <a:ea typeface="Inter" panose="020B0604020202020204" charset="0"/>
                </a:rPr>
                <a:t>Завершение</a:t>
              </a:r>
              <a:endParaRPr lang="en-US" sz="24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41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936000" y="4500732"/>
            <a:ext cx="2833894" cy="1211770"/>
          </a:xfrm>
          <a:prstGeom prst="roundRect">
            <a:avLst>
              <a:gd name="adj" fmla="val 16667"/>
            </a:avLst>
          </a:prstGeom>
          <a:solidFill>
            <a:srgbClr val="F7B51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Инициация</a:t>
            </a:r>
            <a:endParaRPr sz="2400" b="0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" name="Google Shape;232;p25"/>
          <p:cNvCxnSpPr>
            <a:stCxn id="233" idx="3"/>
            <a:endCxn id="234" idx="1"/>
          </p:cNvCxnSpPr>
          <p:nvPr/>
        </p:nvCxnSpPr>
        <p:spPr>
          <a:xfrm>
            <a:off x="7142801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5"/>
          <p:cNvCxnSpPr>
            <a:stCxn id="234" idx="3"/>
            <a:endCxn id="236" idx="1"/>
          </p:cNvCxnSpPr>
          <p:nvPr/>
        </p:nvCxnSpPr>
        <p:spPr>
          <a:xfrm>
            <a:off x="10515708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3" name="Google Shape;233;p25"/>
          <p:cNvSpPr/>
          <p:nvPr/>
        </p:nvSpPr>
        <p:spPr>
          <a:xfrm>
            <a:off x="4371557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Планирование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744464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Исполнение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5"/>
          <p:cNvCxnSpPr>
            <a:stCxn id="231" idx="3"/>
            <a:endCxn id="233" idx="1"/>
          </p:cNvCxnSpPr>
          <p:nvPr/>
        </p:nvCxnSpPr>
        <p:spPr>
          <a:xfrm>
            <a:off x="3769894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11117370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Контроль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5"/>
          <p:cNvCxnSpPr>
            <a:cxnSpLocks/>
            <a:stCxn id="236" idx="3"/>
          </p:cNvCxnSpPr>
          <p:nvPr/>
        </p:nvCxnSpPr>
        <p:spPr>
          <a:xfrm>
            <a:off x="13888614" y="5106617"/>
            <a:ext cx="837532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3D7A858-3611-A341-E5DD-AF4AD88F2A07}"/>
              </a:ext>
            </a:extLst>
          </p:cNvPr>
          <p:cNvSpPr/>
          <p:nvPr/>
        </p:nvSpPr>
        <p:spPr>
          <a:xfrm>
            <a:off x="14726146" y="4500729"/>
            <a:ext cx="2911396" cy="1211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Завершение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2" name="Google Shape;219;p24">
            <a:extLst>
              <a:ext uri="{FF2B5EF4-FFF2-40B4-BE49-F238E27FC236}">
                <a16:creationId xmlns:a16="http://schemas.microsoft.com/office/drawing/2014/main" id="{197EA608-F5EE-DFF7-80F9-5C9FC3F6D6D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321622" y="5775640"/>
            <a:ext cx="0" cy="65070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C324B59F-8F4B-CB88-1BD0-F30B9101BD14}"/>
              </a:ext>
            </a:extLst>
          </p:cNvPr>
          <p:cNvSpPr/>
          <p:nvPr/>
        </p:nvSpPr>
        <p:spPr>
          <a:xfrm>
            <a:off x="936000" y="6426340"/>
            <a:ext cx="2771244" cy="30859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B51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8E6C-52DF-FBAE-F05C-E13D78DF9EF4}"/>
              </a:ext>
            </a:extLst>
          </p:cNvPr>
          <p:cNvSpPr txBox="1"/>
          <p:nvPr/>
        </p:nvSpPr>
        <p:spPr>
          <a:xfrm>
            <a:off x="1138741" y="6815158"/>
            <a:ext cx="23657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Цель и миссия.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Преимущества.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Возможные риски.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Планируемый бюджет и сроки.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Стейкхолдеры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C2372-5D57-3FDD-DE92-9C74B163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1" y="6389150"/>
            <a:ext cx="5762364" cy="38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936000" y="4500732"/>
            <a:ext cx="283389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Инициация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" name="Google Shape;232;p25"/>
          <p:cNvCxnSpPr>
            <a:stCxn id="233" idx="3"/>
            <a:endCxn id="234" idx="1"/>
          </p:cNvCxnSpPr>
          <p:nvPr/>
        </p:nvCxnSpPr>
        <p:spPr>
          <a:xfrm>
            <a:off x="7142801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5"/>
          <p:cNvCxnSpPr>
            <a:stCxn id="234" idx="3"/>
            <a:endCxn id="236" idx="1"/>
          </p:cNvCxnSpPr>
          <p:nvPr/>
        </p:nvCxnSpPr>
        <p:spPr>
          <a:xfrm>
            <a:off x="10515708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3" name="Google Shape;233;p25"/>
          <p:cNvSpPr/>
          <p:nvPr/>
        </p:nvSpPr>
        <p:spPr>
          <a:xfrm>
            <a:off x="4371557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rgbClr val="F7B518"/>
          </a:solidFill>
          <a:ln w="38100" cap="flat" cmpd="sng">
            <a:solidFill>
              <a:srgbClr val="F7B5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Планирование</a:t>
            </a:r>
            <a:endParaRPr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744464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Исполнение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5"/>
          <p:cNvCxnSpPr>
            <a:stCxn id="231" idx="3"/>
            <a:endCxn id="233" idx="1"/>
          </p:cNvCxnSpPr>
          <p:nvPr/>
        </p:nvCxnSpPr>
        <p:spPr>
          <a:xfrm>
            <a:off x="3769894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11117370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Контроль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5"/>
          <p:cNvCxnSpPr>
            <a:cxnSpLocks/>
            <a:stCxn id="236" idx="3"/>
          </p:cNvCxnSpPr>
          <p:nvPr/>
        </p:nvCxnSpPr>
        <p:spPr>
          <a:xfrm>
            <a:off x="13888614" y="5106617"/>
            <a:ext cx="837532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3D7A858-3611-A341-E5DD-AF4AD88F2A07}"/>
              </a:ext>
            </a:extLst>
          </p:cNvPr>
          <p:cNvSpPr/>
          <p:nvPr/>
        </p:nvSpPr>
        <p:spPr>
          <a:xfrm>
            <a:off x="14726146" y="4500729"/>
            <a:ext cx="2911396" cy="1211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Завершение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2" name="Google Shape;219;p24">
            <a:extLst>
              <a:ext uri="{FF2B5EF4-FFF2-40B4-BE49-F238E27FC236}">
                <a16:creationId xmlns:a16="http://schemas.microsoft.com/office/drawing/2014/main" id="{197EA608-F5EE-DFF7-80F9-5C9FC3F6D6D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757179" y="5775640"/>
            <a:ext cx="0" cy="65070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C324B59F-8F4B-CB88-1BD0-F30B9101BD14}"/>
              </a:ext>
            </a:extLst>
          </p:cNvPr>
          <p:cNvSpPr/>
          <p:nvPr/>
        </p:nvSpPr>
        <p:spPr>
          <a:xfrm>
            <a:off x="4371557" y="6426340"/>
            <a:ext cx="2771244" cy="34796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B51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8E6C-52DF-FBAE-F05C-E13D78DF9EF4}"/>
              </a:ext>
            </a:extLst>
          </p:cNvPr>
          <p:cNvSpPr txBox="1"/>
          <p:nvPr/>
        </p:nvSpPr>
        <p:spPr>
          <a:xfrm>
            <a:off x="4574298" y="6815158"/>
            <a:ext cx="2365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Ключевые роли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Показатели успеха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Возможные риски 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Ожидания в отношении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Календарный план проекта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54AAD-EB76-3CAD-3726-BF3483D9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837" y="6751390"/>
            <a:ext cx="7073899" cy="28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3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936000" y="4500732"/>
            <a:ext cx="283389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Инициация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" name="Google Shape;232;p25"/>
          <p:cNvCxnSpPr>
            <a:stCxn id="233" idx="3"/>
            <a:endCxn id="234" idx="1"/>
          </p:cNvCxnSpPr>
          <p:nvPr/>
        </p:nvCxnSpPr>
        <p:spPr>
          <a:xfrm>
            <a:off x="7142801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5"/>
          <p:cNvCxnSpPr>
            <a:stCxn id="234" idx="3"/>
            <a:endCxn id="236" idx="1"/>
          </p:cNvCxnSpPr>
          <p:nvPr/>
        </p:nvCxnSpPr>
        <p:spPr>
          <a:xfrm>
            <a:off x="10515708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3" name="Google Shape;233;p25"/>
          <p:cNvSpPr/>
          <p:nvPr/>
        </p:nvSpPr>
        <p:spPr>
          <a:xfrm>
            <a:off x="4371557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Планирование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744464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rgbClr val="F7B518"/>
          </a:solidFill>
          <a:ln w="38100" cap="flat" cmpd="sng">
            <a:solidFill>
              <a:srgbClr val="F7B5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Исполнение</a:t>
            </a:r>
            <a:endParaRPr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5"/>
          <p:cNvCxnSpPr>
            <a:stCxn id="231" idx="3"/>
            <a:endCxn id="233" idx="1"/>
          </p:cNvCxnSpPr>
          <p:nvPr/>
        </p:nvCxnSpPr>
        <p:spPr>
          <a:xfrm>
            <a:off x="3769894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11117370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Контроль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5"/>
          <p:cNvCxnSpPr>
            <a:cxnSpLocks/>
            <a:stCxn id="236" idx="3"/>
          </p:cNvCxnSpPr>
          <p:nvPr/>
        </p:nvCxnSpPr>
        <p:spPr>
          <a:xfrm>
            <a:off x="13888614" y="5106617"/>
            <a:ext cx="837532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3D7A858-3611-A341-E5DD-AF4AD88F2A07}"/>
              </a:ext>
            </a:extLst>
          </p:cNvPr>
          <p:cNvSpPr/>
          <p:nvPr/>
        </p:nvSpPr>
        <p:spPr>
          <a:xfrm>
            <a:off x="14726146" y="4500729"/>
            <a:ext cx="2911396" cy="1211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Завершение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2" name="Google Shape;219;p24">
            <a:extLst>
              <a:ext uri="{FF2B5EF4-FFF2-40B4-BE49-F238E27FC236}">
                <a16:creationId xmlns:a16="http://schemas.microsoft.com/office/drawing/2014/main" id="{197EA608-F5EE-DFF7-80F9-5C9FC3F6D6D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182100" y="5851840"/>
            <a:ext cx="0" cy="65070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C324B59F-8F4B-CB88-1BD0-F30B9101BD14}"/>
              </a:ext>
            </a:extLst>
          </p:cNvPr>
          <p:cNvSpPr/>
          <p:nvPr/>
        </p:nvSpPr>
        <p:spPr>
          <a:xfrm>
            <a:off x="7796478" y="6502540"/>
            <a:ext cx="2771244" cy="13333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B51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8E6C-52DF-FBAE-F05C-E13D78DF9EF4}"/>
              </a:ext>
            </a:extLst>
          </p:cNvPr>
          <p:cNvSpPr txBox="1"/>
          <p:nvPr/>
        </p:nvSpPr>
        <p:spPr>
          <a:xfrm>
            <a:off x="7999219" y="6891358"/>
            <a:ext cx="236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Реализация планов команды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5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936000" y="4500732"/>
            <a:ext cx="283389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Инициация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" name="Google Shape;232;p25"/>
          <p:cNvCxnSpPr>
            <a:stCxn id="233" idx="3"/>
            <a:endCxn id="234" idx="1"/>
          </p:cNvCxnSpPr>
          <p:nvPr/>
        </p:nvCxnSpPr>
        <p:spPr>
          <a:xfrm>
            <a:off x="7142801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5"/>
          <p:cNvCxnSpPr>
            <a:stCxn id="234" idx="3"/>
            <a:endCxn id="236" idx="1"/>
          </p:cNvCxnSpPr>
          <p:nvPr/>
        </p:nvCxnSpPr>
        <p:spPr>
          <a:xfrm>
            <a:off x="10515708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3" name="Google Shape;233;p25"/>
          <p:cNvSpPr/>
          <p:nvPr/>
        </p:nvSpPr>
        <p:spPr>
          <a:xfrm>
            <a:off x="4371557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Планирование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744464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Исполнение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5"/>
          <p:cNvCxnSpPr>
            <a:stCxn id="231" idx="3"/>
            <a:endCxn id="233" idx="1"/>
          </p:cNvCxnSpPr>
          <p:nvPr/>
        </p:nvCxnSpPr>
        <p:spPr>
          <a:xfrm>
            <a:off x="3769894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11117370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rgbClr val="F7B518"/>
          </a:solidFill>
          <a:ln w="38100" cap="flat" cmpd="sng">
            <a:solidFill>
              <a:srgbClr val="F7B5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Контроль</a:t>
            </a:r>
            <a:endParaRPr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5"/>
          <p:cNvCxnSpPr>
            <a:cxnSpLocks/>
            <a:stCxn id="236" idx="3"/>
          </p:cNvCxnSpPr>
          <p:nvPr/>
        </p:nvCxnSpPr>
        <p:spPr>
          <a:xfrm>
            <a:off x="13888614" y="5106617"/>
            <a:ext cx="837532" cy="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3D7A858-3611-A341-E5DD-AF4AD88F2A07}"/>
              </a:ext>
            </a:extLst>
          </p:cNvPr>
          <p:cNvSpPr/>
          <p:nvPr/>
        </p:nvSpPr>
        <p:spPr>
          <a:xfrm>
            <a:off x="14726146" y="4500729"/>
            <a:ext cx="2911396" cy="12117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Завершение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2" name="Google Shape;219;p24">
            <a:extLst>
              <a:ext uri="{FF2B5EF4-FFF2-40B4-BE49-F238E27FC236}">
                <a16:creationId xmlns:a16="http://schemas.microsoft.com/office/drawing/2014/main" id="{197EA608-F5EE-DFF7-80F9-5C9FC3F6D6D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2502992" y="5851840"/>
            <a:ext cx="0" cy="65070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C324B59F-8F4B-CB88-1BD0-F30B9101BD14}"/>
              </a:ext>
            </a:extLst>
          </p:cNvPr>
          <p:cNvSpPr/>
          <p:nvPr/>
        </p:nvSpPr>
        <p:spPr>
          <a:xfrm>
            <a:off x="11117370" y="6502540"/>
            <a:ext cx="2771244" cy="29716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B51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8E6C-52DF-FBAE-F05C-E13D78DF9EF4}"/>
              </a:ext>
            </a:extLst>
          </p:cNvPr>
          <p:cNvSpPr txBox="1"/>
          <p:nvPr/>
        </p:nvSpPr>
        <p:spPr>
          <a:xfrm>
            <a:off x="11320111" y="6891358"/>
            <a:ext cx="23657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Мониторинг исполнения работ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Проверка промежуточных результатов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Эскалация проблем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7E10D-2124-529E-4394-92EDC2AD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188" y="7536593"/>
            <a:ext cx="3400812" cy="27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936000" y="4500732"/>
            <a:ext cx="283389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Инициация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2" name="Google Shape;232;p25"/>
          <p:cNvCxnSpPr>
            <a:stCxn id="233" idx="3"/>
            <a:endCxn id="234" idx="1"/>
          </p:cNvCxnSpPr>
          <p:nvPr/>
        </p:nvCxnSpPr>
        <p:spPr>
          <a:xfrm>
            <a:off x="7142801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5" name="Google Shape;235;p25"/>
          <p:cNvCxnSpPr>
            <a:stCxn id="234" idx="3"/>
            <a:endCxn id="236" idx="1"/>
          </p:cNvCxnSpPr>
          <p:nvPr/>
        </p:nvCxnSpPr>
        <p:spPr>
          <a:xfrm>
            <a:off x="10515708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3" name="Google Shape;233;p25"/>
          <p:cNvSpPr/>
          <p:nvPr/>
        </p:nvSpPr>
        <p:spPr>
          <a:xfrm>
            <a:off x="4371557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Планирование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7744464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Исполнение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5"/>
          <p:cNvCxnSpPr>
            <a:stCxn id="231" idx="3"/>
            <a:endCxn id="233" idx="1"/>
          </p:cNvCxnSpPr>
          <p:nvPr/>
        </p:nvCxnSpPr>
        <p:spPr>
          <a:xfrm>
            <a:off x="3769894" y="5106617"/>
            <a:ext cx="601800" cy="0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11117370" y="4500732"/>
            <a:ext cx="2771244" cy="121177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Контроль</a:t>
            </a:r>
            <a:endParaRPr sz="2400" b="0" i="0" u="none" strike="noStrike" cap="none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5"/>
          <p:cNvCxnSpPr>
            <a:cxnSpLocks/>
            <a:stCxn id="236" idx="3"/>
          </p:cNvCxnSpPr>
          <p:nvPr/>
        </p:nvCxnSpPr>
        <p:spPr>
          <a:xfrm>
            <a:off x="13888614" y="5106617"/>
            <a:ext cx="837532" cy="0"/>
          </a:xfrm>
          <a:prstGeom prst="straightConnector1">
            <a:avLst/>
          </a:prstGeom>
          <a:noFill/>
          <a:ln w="508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3D7A858-3611-A341-E5DD-AF4AD88F2A07}"/>
              </a:ext>
            </a:extLst>
          </p:cNvPr>
          <p:cNvSpPr/>
          <p:nvPr/>
        </p:nvSpPr>
        <p:spPr>
          <a:xfrm>
            <a:off x="14726146" y="4500729"/>
            <a:ext cx="2911396" cy="1211768"/>
          </a:xfrm>
          <a:prstGeom prst="homePlate">
            <a:avLst/>
          </a:prstGeom>
          <a:solidFill>
            <a:srgbClr val="F7B518"/>
          </a:solidFill>
          <a:ln>
            <a:solidFill>
              <a:srgbClr val="F7B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Завершение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2" name="Google Shape;219;p24">
            <a:extLst>
              <a:ext uri="{FF2B5EF4-FFF2-40B4-BE49-F238E27FC236}">
                <a16:creationId xmlns:a16="http://schemas.microsoft.com/office/drawing/2014/main" id="{197EA608-F5EE-DFF7-80F9-5C9FC3F6D6D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6057168" y="5851840"/>
            <a:ext cx="0" cy="650700"/>
          </a:xfrm>
          <a:prstGeom prst="straightConnector1">
            <a:avLst/>
          </a:prstGeom>
          <a:noFill/>
          <a:ln w="50800" cap="flat" cmpd="sng">
            <a:solidFill>
              <a:srgbClr val="F7B518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3" name="Google Shape;220;p24">
            <a:extLst>
              <a:ext uri="{FF2B5EF4-FFF2-40B4-BE49-F238E27FC236}">
                <a16:creationId xmlns:a16="http://schemas.microsoft.com/office/drawing/2014/main" id="{C324B59F-8F4B-CB88-1BD0-F30B9101BD14}"/>
              </a:ext>
            </a:extLst>
          </p:cNvPr>
          <p:cNvSpPr/>
          <p:nvPr/>
        </p:nvSpPr>
        <p:spPr>
          <a:xfrm>
            <a:off x="14671546" y="6502540"/>
            <a:ext cx="2771244" cy="13841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7B51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8E6C-52DF-FBAE-F05C-E13D78DF9EF4}"/>
              </a:ext>
            </a:extLst>
          </p:cNvPr>
          <p:cNvSpPr txBox="1"/>
          <p:nvPr/>
        </p:nvSpPr>
        <p:spPr>
          <a:xfrm>
            <a:off x="14874287" y="6764705"/>
            <a:ext cx="2365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Сдача работ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Inter" panose="020B0604020202020204" charset="0"/>
                <a:ea typeface="Inter" panose="020B0604020202020204" charset="0"/>
              </a:rPr>
              <a:t>Анализ результата</a:t>
            </a: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10572C-CECA-4FB7-9EEA-A8BF10F89C79}"/>
              </a:ext>
            </a:extLst>
          </p:cNvPr>
          <p:cNvGrpSpPr/>
          <p:nvPr/>
        </p:nvGrpSpPr>
        <p:grpSpPr>
          <a:xfrm>
            <a:off x="15061271" y="3501454"/>
            <a:ext cx="1991793" cy="602628"/>
            <a:chOff x="14857142" y="8600900"/>
            <a:chExt cx="2400051" cy="7261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398A7-05BC-6DC8-6E34-6D55778D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7142" y="8610420"/>
              <a:ext cx="716629" cy="7166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C8F0DB-BE52-C3B6-803A-1159B2CD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98853" y="8605660"/>
              <a:ext cx="716629" cy="7166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FCD4FD-A4BE-124E-DAD5-EB2D71DF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40564" y="8600900"/>
              <a:ext cx="716629" cy="716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96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D4402-1793-B3E4-5CF0-2B72D5602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543" y="3120738"/>
            <a:ext cx="4979990" cy="497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43" y="3120738"/>
            <a:ext cx="7620000" cy="508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5391943" y="820708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922BB-455E-30AE-4F3D-DDF1ABD84041}"/>
              </a:ext>
            </a:extLst>
          </p:cNvPr>
          <p:cNvSpPr txBox="1"/>
          <p:nvPr/>
        </p:nvSpPr>
        <p:spPr>
          <a:xfrm>
            <a:off x="10628158" y="8207088"/>
            <a:ext cx="382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Дом его мечты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9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Жизненный цикл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8184B8-E4C5-1D8E-7951-BC8841C8908C}"/>
              </a:ext>
            </a:extLst>
          </p:cNvPr>
          <p:cNvGrpSpPr/>
          <p:nvPr/>
        </p:nvGrpSpPr>
        <p:grpSpPr>
          <a:xfrm>
            <a:off x="936000" y="3294229"/>
            <a:ext cx="16701542" cy="1211773"/>
            <a:chOff x="949914" y="4537612"/>
            <a:chExt cx="16701542" cy="1211773"/>
          </a:xfrm>
        </p:grpSpPr>
        <p:sp>
          <p:nvSpPr>
            <p:cNvPr id="231" name="Google Shape;231;p25"/>
            <p:cNvSpPr/>
            <p:nvPr/>
          </p:nvSpPr>
          <p:spPr>
            <a:xfrm>
              <a:off x="949914" y="4537615"/>
              <a:ext cx="2833894" cy="1211770"/>
            </a:xfrm>
            <a:prstGeom prst="roundRect">
              <a:avLst>
                <a:gd name="adj" fmla="val 16667"/>
              </a:avLst>
            </a:prstGeom>
            <a:solidFill>
              <a:srgbClr val="F7B5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Инициация</a:t>
              </a:r>
              <a:endParaRPr sz="24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2" name="Google Shape;232;p25"/>
            <p:cNvCxnSpPr>
              <a:stCxn id="233" idx="3"/>
              <a:endCxn id="234" idx="1"/>
            </p:cNvCxnSpPr>
            <p:nvPr/>
          </p:nvCxnSpPr>
          <p:spPr>
            <a:xfrm>
              <a:off x="7156715" y="5143500"/>
              <a:ext cx="601800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35" name="Google Shape;235;p25"/>
            <p:cNvCxnSpPr>
              <a:stCxn id="234" idx="3"/>
              <a:endCxn id="236" idx="1"/>
            </p:cNvCxnSpPr>
            <p:nvPr/>
          </p:nvCxnSpPr>
          <p:spPr>
            <a:xfrm>
              <a:off x="10529622" y="5143500"/>
              <a:ext cx="601800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3" name="Google Shape;233;p25"/>
            <p:cNvSpPr/>
            <p:nvPr/>
          </p:nvSpPr>
          <p:spPr>
            <a:xfrm>
              <a:off x="4385471" y="4537615"/>
              <a:ext cx="2771244" cy="121177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7B5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Планирование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7758378" y="4537615"/>
              <a:ext cx="2771244" cy="121177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7B5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Исполнение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25"/>
            <p:cNvCxnSpPr>
              <a:stCxn id="231" idx="3"/>
              <a:endCxn id="233" idx="1"/>
            </p:cNvCxnSpPr>
            <p:nvPr/>
          </p:nvCxnSpPr>
          <p:spPr>
            <a:xfrm>
              <a:off x="3783808" y="5143500"/>
              <a:ext cx="601800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6" name="Google Shape;236;p25"/>
            <p:cNvSpPr/>
            <p:nvPr/>
          </p:nvSpPr>
          <p:spPr>
            <a:xfrm>
              <a:off x="11131284" y="4537615"/>
              <a:ext cx="2771244" cy="121177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7B5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Контроль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5"/>
            <p:cNvCxnSpPr>
              <a:cxnSpLocks/>
              <a:stCxn id="236" idx="3"/>
            </p:cNvCxnSpPr>
            <p:nvPr/>
          </p:nvCxnSpPr>
          <p:spPr>
            <a:xfrm>
              <a:off x="13902528" y="5143500"/>
              <a:ext cx="837532" cy="0"/>
            </a:xfrm>
            <a:prstGeom prst="straightConnector1">
              <a:avLst/>
            </a:prstGeom>
            <a:noFill/>
            <a:ln w="50800" cap="flat" cmpd="sng">
              <a:solidFill>
                <a:srgbClr val="F7B518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53D7A858-3611-A341-E5DD-AF4AD88F2A07}"/>
                </a:ext>
              </a:extLst>
            </p:cNvPr>
            <p:cNvSpPr/>
            <p:nvPr/>
          </p:nvSpPr>
          <p:spPr>
            <a:xfrm>
              <a:off x="14740060" y="4537612"/>
              <a:ext cx="2911396" cy="1211768"/>
            </a:xfrm>
            <a:prstGeom prst="homePlate">
              <a:avLst/>
            </a:prstGeom>
            <a:solidFill>
              <a:srgbClr val="F7B518"/>
            </a:solidFill>
            <a:ln>
              <a:solidFill>
                <a:srgbClr val="F7B5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>
                  <a:latin typeface="Inter" panose="020B0604020202020204" charset="0"/>
                  <a:ea typeface="Inter" panose="020B0604020202020204" charset="0"/>
                </a:rPr>
                <a:t>Завершение</a:t>
              </a:r>
              <a:endParaRPr lang="en-US" sz="2400" dirty="0"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58CA79-20F9-A286-7EC1-A965CBB55C7C}"/>
              </a:ext>
            </a:extLst>
          </p:cNvPr>
          <p:cNvSpPr txBox="1"/>
          <p:nvPr/>
        </p:nvSpPr>
        <p:spPr>
          <a:xfrm>
            <a:off x="936000" y="5494323"/>
            <a:ext cx="16546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Жизненный цикл проекта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не равен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жизненному циклу программного обеспечения (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SLDC)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D341B-380F-BEE7-53CF-9B8577A91749}"/>
              </a:ext>
            </a:extLst>
          </p:cNvPr>
          <p:cNvGrpSpPr/>
          <p:nvPr/>
        </p:nvGrpSpPr>
        <p:grpSpPr>
          <a:xfrm>
            <a:off x="3981020" y="7234223"/>
            <a:ext cx="9557180" cy="1365680"/>
            <a:chOff x="3981020" y="7234223"/>
            <a:chExt cx="9557180" cy="1365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734CEF-A8D6-9E44-61CC-5E2E02A6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1020" y="7234223"/>
              <a:ext cx="1365680" cy="13656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EACF6B-43D2-54E1-4A19-012F199A1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520" y="7234223"/>
              <a:ext cx="1365680" cy="13656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CEFF7D-0833-A8E8-B164-E08DDFFBF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2020" y="7234223"/>
              <a:ext cx="1365680" cy="13656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889186-7D5D-2C90-E9C8-D40975AA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2520" y="7234223"/>
              <a:ext cx="1365680" cy="1365680"/>
            </a:xfrm>
            <a:prstGeom prst="rect">
              <a:avLst/>
            </a:prstGeom>
          </p:spPr>
        </p:pic>
        <p:pic>
          <p:nvPicPr>
            <p:cNvPr id="11" name="Graphic 10" descr="Add">
              <a:extLst>
                <a:ext uri="{FF2B5EF4-FFF2-40B4-BE49-F238E27FC236}">
                  <a16:creationId xmlns:a16="http://schemas.microsoft.com/office/drawing/2014/main" id="{C2B9797A-5ED7-EC23-C380-07116633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75110" y="7828473"/>
              <a:ext cx="536790" cy="536790"/>
            </a:xfrm>
            <a:prstGeom prst="rect">
              <a:avLst/>
            </a:prstGeom>
          </p:spPr>
        </p:pic>
        <p:pic>
          <p:nvPicPr>
            <p:cNvPr id="12" name="Graphic 11" descr="Add">
              <a:extLst>
                <a:ext uri="{FF2B5EF4-FFF2-40B4-BE49-F238E27FC236}">
                  <a16:creationId xmlns:a16="http://schemas.microsoft.com/office/drawing/2014/main" id="{077DB31A-7131-35F6-5BD7-2FF3FF92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76820" y="7828473"/>
              <a:ext cx="536790" cy="536790"/>
            </a:xfrm>
            <a:prstGeom prst="rect">
              <a:avLst/>
            </a:prstGeom>
          </p:spPr>
        </p:pic>
        <p:pic>
          <p:nvPicPr>
            <p:cNvPr id="13" name="Graphic 12" descr="Add">
              <a:extLst>
                <a:ext uri="{FF2B5EF4-FFF2-40B4-BE49-F238E27FC236}">
                  <a16:creationId xmlns:a16="http://schemas.microsoft.com/office/drawing/2014/main" id="{6D13105E-3365-FF95-B992-5489B97EF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21715" y="7828473"/>
              <a:ext cx="536790" cy="536790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5A9154-3566-2E6A-6204-01E86E378293}"/>
              </a:ext>
            </a:extLst>
          </p:cNvPr>
          <p:cNvSpPr/>
          <p:nvPr/>
        </p:nvSpPr>
        <p:spPr>
          <a:xfrm>
            <a:off x="2825320" y="7005864"/>
            <a:ext cx="11754280" cy="1846036"/>
          </a:xfrm>
          <a:prstGeom prst="roundRect">
            <a:avLst/>
          </a:prstGeom>
          <a:noFill/>
          <a:ln w="76200">
            <a:solidFill>
              <a:srgbClr val="F7B5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8A7C18-7EDD-261B-41DB-B67694898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847" y="8365263"/>
            <a:ext cx="1072705" cy="10727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42BF33-A800-52CD-9513-9DAB6BFC2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6980" y="6432826"/>
            <a:ext cx="1517154" cy="15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876331"/>
            <a:ext cx="2143200" cy="53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Сергей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dirty="0" err="1">
                <a:solidFill>
                  <a:schemeClr val="dk1"/>
                </a:solidFill>
                <a:ea typeface="Inter"/>
              </a:rPr>
              <a:t>Бегишев</a:t>
            </a: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6883133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-RU" sz="2100" b="1" i="0" u="none" strike="noStrike" cap="none" dirty="0" err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Скрам</a:t>
            </a:r>
            <a:r>
              <a:rPr lang="ru-RU" sz="2100" b="1" i="0" u="none" strike="noStrike" cap="none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мастер/владелец продукта</a:t>
            </a:r>
            <a:r>
              <a:rPr lang="en-US" sz="2100" b="1" i="0" u="none" strike="noStrike" cap="none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, Chevron</a:t>
            </a:r>
            <a:r>
              <a:rPr lang="ru-RU" sz="2100" b="1" i="0" u="none" strike="noStrike" cap="none" dirty="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2100" b="1" i="0" u="none" strike="noStrike" cap="none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indent="-361950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Начинал свою карьеру как инженер нефтегазового дела</a:t>
            </a: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lang="ru-RU" sz="2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 года управления кросс-функциональными командами, более 10 реализованных проектов</a:t>
            </a:r>
            <a:endParaRPr sz="2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ru-RU" sz="2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Делал проекты для </a:t>
            </a:r>
            <a:r>
              <a:rPr lang="en-US" sz="2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ABB, </a:t>
            </a:r>
            <a:r>
              <a:rPr lang="ru-RU" sz="2100" b="0" i="0" u="none" strike="noStrike" cap="none" dirty="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Газпрома, ВШЭ и различных стартапов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712825" y="778467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accent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https://www.linkedin.com/in/sergey-begishev/</a:t>
            </a:r>
            <a:endParaRPr sz="2000" b="0" i="0" u="sng" strike="noStrike" cap="none" dirty="0">
              <a:solidFill>
                <a:schemeClr val="accent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39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1AA31-16BC-66EA-C0CE-6F91B1D40E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265" t="30000" r="40561" b="14738"/>
          <a:stretch/>
        </p:blipFill>
        <p:spPr>
          <a:xfrm>
            <a:off x="994161" y="2286000"/>
            <a:ext cx="5564534" cy="6771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Целеполагание проекта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7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Цель проекта на примере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A105F9-81CD-A932-CAD9-268A5BEE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543" y="3120738"/>
            <a:ext cx="4979990" cy="4979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6AA16-77FC-6A03-5D9F-A07A4C3B3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43" y="3120738"/>
            <a:ext cx="7620000" cy="508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2B0E7-2B83-C20F-2E2A-FA65AAD2EFE9}"/>
              </a:ext>
            </a:extLst>
          </p:cNvPr>
          <p:cNvSpPr txBox="1"/>
          <p:nvPr/>
        </p:nvSpPr>
        <p:spPr>
          <a:xfrm>
            <a:off x="5391943" y="820708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473FD-2ED6-9FC8-1B26-F32E0B064DF4}"/>
              </a:ext>
            </a:extLst>
          </p:cNvPr>
          <p:cNvSpPr txBox="1"/>
          <p:nvPr/>
        </p:nvSpPr>
        <p:spPr>
          <a:xfrm>
            <a:off x="10628158" y="8207088"/>
            <a:ext cx="382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Дом его мечты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6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Цель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820234"/>
            <a:ext cx="1195121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Цель — это конечный результат деятельности человека (или группы людей), предварительное идеальное представление о котором, совместно с желанием её достигнуть, определяет выбор соответствующих средств и действий по его достижению.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6967948"/>
            <a:ext cx="117834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Цель</a:t>
            </a: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 определяет </a:t>
            </a: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средства его достижения.</a:t>
            </a:r>
            <a:endParaRPr sz="280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163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 </a:t>
            </a:r>
            <a:r>
              <a:rPr lang="en-US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SMART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197b990a13c_4_5"/>
          <p:cNvSpPr/>
          <p:nvPr/>
        </p:nvSpPr>
        <p:spPr>
          <a:xfrm>
            <a:off x="954000" y="2836200"/>
            <a:ext cx="12762000" cy="6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rtl="0"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(Specific):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Цель по системе SMART должна быть ясной, учитывать специфику, актуальной и имеющей отношение к делу, бизнесу.</a:t>
            </a:r>
          </a:p>
          <a:p>
            <a:pPr marL="502919" marR="0" lvl="0" indent="-426719" rtl="0"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1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ru-RU" sz="2400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Measurable</a:t>
            </a: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Здесь нужно обозначить число. Числовое определение, количество в абсолютном или процентном виде.</a:t>
            </a:r>
          </a:p>
          <a:p>
            <a:pPr marL="502919" marR="0" lvl="0" indent="-426719" rtl="0"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А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(Achievable):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Заявленные в подходе SMART цели должны быть одновременно и достижимы, и амбициозны. Даже несколько на грани возможностей.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rtl="0"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(Relevant):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Цель должна быть согласована с основными целями компании и планами.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rtl="0">
              <a:spcBef>
                <a:spcPts val="2500"/>
              </a:spcBef>
              <a:spcAft>
                <a:spcPts val="250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(Time bound):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Должен быть установлен конечный срок для промежуточных и для конечных итогов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28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 </a:t>
            </a:r>
            <a:r>
              <a:rPr lang="en-US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SMART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197b990a13c_4_5"/>
          <p:cNvSpPr/>
          <p:nvPr/>
        </p:nvSpPr>
        <p:spPr>
          <a:xfrm>
            <a:off x="954000" y="2836200"/>
            <a:ext cx="12723900" cy="6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(Specific):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что именно мы хотим достичь/улучшить/изменить? Наша ли это цель?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endParaRPr lang="en-US" sz="2400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r>
              <a:rPr lang="en-US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(Measurable):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Какие результаты покажут завершение цели? Сколько и чего мы хотим приобрести? Какие факты подтвердят, что цель по SMART оказалась достигнута?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А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(Achievable):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Сможем ли мы достичь эту цель по SMART? Не слишком ли она сложная или лёгкая? Что может помешать, а что помочь?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(Relevant):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Для чего нам нужен этот результат? Мы это делаем для того, чтобы что? Соответствует ли эта цель стратегическим целям и миссии компании?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(Time bound): </a:t>
            </a: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Сколько времени нам нужно для того, чтобы прийти к успеху? Когда должен быть получен запланированный результат?</a:t>
            </a: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62828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 </a:t>
            </a:r>
            <a:r>
              <a:rPr lang="en-US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SMART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197b990a13c_4_5"/>
          <p:cNvSpPr/>
          <p:nvPr/>
        </p:nvSpPr>
        <p:spPr>
          <a:xfrm>
            <a:off x="954000" y="2836200"/>
            <a:ext cx="12723900" cy="6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</a:pP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8CABB-92EE-2C46-601A-F1212E65E656}"/>
              </a:ext>
            </a:extLst>
          </p:cNvPr>
          <p:cNvSpPr txBox="1"/>
          <p:nvPr/>
        </p:nvSpPr>
        <p:spPr>
          <a:xfrm>
            <a:off x="953997" y="3479090"/>
            <a:ext cx="120756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Записать два </a:t>
            </a:r>
            <a:r>
              <a:rPr lang="ru-RU" sz="2800" i="0" strike="noStrike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вебинара</a:t>
            </a:r>
            <a:r>
              <a:rPr lang="ru-RU" sz="280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 на тему “Постановка целей по системе SMART” до 31 марта 2023 г. для привлечения 10 новых клиентов.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D716-C3D2-28A6-8160-CD030AFE738F}"/>
              </a:ext>
            </a:extLst>
          </p:cNvPr>
          <p:cNvSpPr txBox="1"/>
          <p:nvPr/>
        </p:nvSpPr>
        <p:spPr>
          <a:xfrm>
            <a:off x="953998" y="2539275"/>
            <a:ext cx="462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Inter" panose="020B0604020202020204" charset="0"/>
                <a:ea typeface="Inter" panose="020B0604020202020204" charset="0"/>
              </a:rPr>
              <a:t>Примеры</a:t>
            </a:r>
            <a:endParaRPr lang="en-US" sz="32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FDE1-4250-EC6C-C29B-172955496C53}"/>
              </a:ext>
            </a:extLst>
          </p:cNvPr>
          <p:cNvSpPr txBox="1"/>
          <p:nvPr/>
        </p:nvSpPr>
        <p:spPr>
          <a:xfrm>
            <a:off x="953998" y="4788237"/>
            <a:ext cx="116952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80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ru-RU" dirty="0"/>
              <a:t>За 6 месяцев увеличить количество заключаемых договоров с новыми клиентами на 20% за счет внедрения скриптов продаж.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3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Метод </a:t>
            </a:r>
            <a:r>
              <a:rPr lang="en-US" sz="64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SMART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g197b990a13c_4_5"/>
          <p:cNvSpPr/>
          <p:nvPr/>
        </p:nvSpPr>
        <p:spPr>
          <a:xfrm>
            <a:off x="954000" y="2836200"/>
            <a:ext cx="12723900" cy="6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</a:pPr>
            <a:endParaRPr lang="en-US" sz="24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8CABB-92EE-2C46-601A-F1212E65E656}"/>
              </a:ext>
            </a:extLst>
          </p:cNvPr>
          <p:cNvSpPr txBox="1"/>
          <p:nvPr/>
        </p:nvSpPr>
        <p:spPr>
          <a:xfrm>
            <a:off x="953997" y="3479090"/>
            <a:ext cx="120756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Записать два </a:t>
            </a:r>
            <a:r>
              <a:rPr lang="ru-RU" sz="2800" i="0" strike="noStrike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вебинара</a:t>
            </a:r>
            <a:r>
              <a:rPr lang="ru-RU" sz="2800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 на тему “Постановка целей по системе SMART” до 31 марта 2022 г. для привлечения 10 новых клиентов.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D716-C3D2-28A6-8160-CD030AFE738F}"/>
              </a:ext>
            </a:extLst>
          </p:cNvPr>
          <p:cNvSpPr txBox="1"/>
          <p:nvPr/>
        </p:nvSpPr>
        <p:spPr>
          <a:xfrm>
            <a:off x="953998" y="2539275"/>
            <a:ext cx="462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Примеры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FDE1-4250-EC6C-C29B-172955496C53}"/>
              </a:ext>
            </a:extLst>
          </p:cNvPr>
          <p:cNvSpPr txBox="1"/>
          <p:nvPr/>
        </p:nvSpPr>
        <p:spPr>
          <a:xfrm>
            <a:off x="953998" y="4788237"/>
            <a:ext cx="116952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80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defRPr>
            </a:lvl1pPr>
          </a:lstStyle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За 6 месяцев увеличить количество заключаемых договоров с новыми клиентами на 20% за счет внедрения скриптов продаж.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DF9B9-4B59-4B16-88F9-2A0F2891482B}"/>
              </a:ext>
            </a:extLst>
          </p:cNvPr>
          <p:cNvSpPr txBox="1"/>
          <p:nvPr/>
        </p:nvSpPr>
        <p:spPr>
          <a:xfrm>
            <a:off x="953998" y="6234156"/>
            <a:ext cx="462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Inter" panose="020B0604020202020204" charset="0"/>
                <a:ea typeface="Inter" panose="020B0604020202020204" charset="0"/>
              </a:rPr>
              <a:t>Практика</a:t>
            </a:r>
            <a:endParaRPr lang="en-US" sz="32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62807-605A-E549-0141-6FEFCF426BB5}"/>
              </a:ext>
            </a:extLst>
          </p:cNvPr>
          <p:cNvSpPr txBox="1"/>
          <p:nvPr/>
        </p:nvSpPr>
        <p:spPr>
          <a:xfrm>
            <a:off x="953998" y="7310743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Открыть новый магазин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Написать книгу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Увеличить конверсию клиентов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1278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Цель проекта на примере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A6A2704-2275-24A9-A14B-7287DF4CE752}"/>
              </a:ext>
            </a:extLst>
          </p:cNvPr>
          <p:cNvGrpSpPr/>
          <p:nvPr/>
        </p:nvGrpSpPr>
        <p:grpSpPr>
          <a:xfrm>
            <a:off x="-293305" y="3590639"/>
            <a:ext cx="8804757" cy="3962930"/>
            <a:chOff x="2485543" y="3120738"/>
            <a:chExt cx="12599990" cy="56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A105F9-81CD-A932-CAD9-268A5BEE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5543" y="3120738"/>
              <a:ext cx="4979990" cy="49799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96AA16-77FC-6A03-5D9F-A07A4C3B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5543" y="3120738"/>
              <a:ext cx="7620000" cy="50863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42B0E7-2B83-C20F-2E2A-FA65AAD2EFE9}"/>
                </a:ext>
              </a:extLst>
            </p:cNvPr>
            <p:cNvSpPr txBox="1"/>
            <p:nvPr/>
          </p:nvSpPr>
          <p:spPr>
            <a:xfrm>
              <a:off x="5391943" y="8207088"/>
              <a:ext cx="180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Вася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73FD-2ED6-9FC8-1B26-F32E0B064DF4}"/>
                </a:ext>
              </a:extLst>
            </p:cNvPr>
            <p:cNvSpPr txBox="1"/>
            <p:nvPr/>
          </p:nvSpPr>
          <p:spPr>
            <a:xfrm>
              <a:off x="10628158" y="8207088"/>
              <a:ext cx="382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Дом его мечты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A27BBE-03E1-30D5-453A-FEC13CEB5866}"/>
              </a:ext>
            </a:extLst>
          </p:cNvPr>
          <p:cNvSpPr txBox="1"/>
          <p:nvPr/>
        </p:nvSpPr>
        <p:spPr>
          <a:xfrm>
            <a:off x="10001978" y="4023622"/>
            <a:ext cx="76685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Построить </a:t>
            </a:r>
            <a:r>
              <a:rPr lang="ru-RU" sz="3200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энергоэффективный</a:t>
            </a:r>
            <a:r>
              <a:rPr lang="ru-RU" sz="3200" b="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одноэтажный </a:t>
            </a:r>
            <a:r>
              <a:rPr lang="ru-RU" sz="3200" b="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дом в течение </a:t>
            </a:r>
            <a:r>
              <a:rPr lang="ru-RU" sz="3200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следующих 12 месяцев</a:t>
            </a:r>
            <a:r>
              <a:rPr lang="ru-RU" sz="3200" b="0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, используя экологически чистые материалы и современные технологии, чтобы снизить </a:t>
            </a:r>
            <a:r>
              <a:rPr lang="ru-RU" sz="3200" b="1" i="0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расходы на электроэнергию на 30%.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9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Цель проекта на примере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A6A2704-2275-24A9-A14B-7287DF4CE752}"/>
              </a:ext>
            </a:extLst>
          </p:cNvPr>
          <p:cNvGrpSpPr/>
          <p:nvPr/>
        </p:nvGrpSpPr>
        <p:grpSpPr>
          <a:xfrm>
            <a:off x="-293305" y="3590639"/>
            <a:ext cx="8804757" cy="3962930"/>
            <a:chOff x="2485543" y="3120738"/>
            <a:chExt cx="12599990" cy="56711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A105F9-81CD-A932-CAD9-268A5BEE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5543" y="3120738"/>
              <a:ext cx="4979990" cy="49799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96AA16-77FC-6A03-5D9F-A07A4C3B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5543" y="3120738"/>
              <a:ext cx="7620000" cy="50863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42B0E7-2B83-C20F-2E2A-FA65AAD2EFE9}"/>
                </a:ext>
              </a:extLst>
            </p:cNvPr>
            <p:cNvSpPr txBox="1"/>
            <p:nvPr/>
          </p:nvSpPr>
          <p:spPr>
            <a:xfrm>
              <a:off x="5391943" y="8207088"/>
              <a:ext cx="180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Вася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73FD-2ED6-9FC8-1B26-F32E0B064DF4}"/>
                </a:ext>
              </a:extLst>
            </p:cNvPr>
            <p:cNvSpPr txBox="1"/>
            <p:nvPr/>
          </p:nvSpPr>
          <p:spPr>
            <a:xfrm>
              <a:off x="10628158" y="8207088"/>
              <a:ext cx="382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Дом его мечты</a:t>
              </a:r>
              <a:endPara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A27BBE-03E1-30D5-453A-FEC13CEB5866}"/>
              </a:ext>
            </a:extLst>
          </p:cNvPr>
          <p:cNvSpPr txBox="1"/>
          <p:nvPr/>
        </p:nvSpPr>
        <p:spPr>
          <a:xfrm>
            <a:off x="10001978" y="4023622"/>
            <a:ext cx="76685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0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Построить </a:t>
            </a:r>
            <a:r>
              <a:rPr lang="ru-RU" sz="3200" b="1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энергоэффективный</a:t>
            </a:r>
            <a:r>
              <a:rPr lang="ru-RU" sz="3200" b="0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одноэтажный </a:t>
            </a:r>
            <a:r>
              <a:rPr lang="ru-RU" sz="3200" b="0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дом в течение </a:t>
            </a:r>
            <a:r>
              <a:rPr lang="ru-RU" sz="3200" b="1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следующих 12 месяцев</a:t>
            </a:r>
            <a:r>
              <a:rPr lang="ru-RU" sz="3200" b="0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, используя экологически чистые материалы и современные технологии, чтобы снизить </a:t>
            </a:r>
            <a:r>
              <a:rPr lang="ru-RU" sz="3200" b="1" i="0" dirty="0">
                <a:solidFill>
                  <a:schemeClr val="bg1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расходы на электроэнергию на 30%.</a:t>
            </a:r>
          </a:p>
          <a:p>
            <a:endParaRPr lang="ru-RU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32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Бюджет</a:t>
            </a:r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не ограничен.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305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Определение задач (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WBS)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и рисков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5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ПЛАН</a:t>
            </a:r>
            <a:r>
              <a:rPr lang="ru-RU" sz="6400" b="1" i="0" u="none" strike="noStrike" cap="none" dirty="0">
                <a:solidFill>
                  <a:srgbClr val="030303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ru-RU" sz="64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КУРСА</a:t>
            </a:r>
            <a:endParaRPr sz="64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68" name="Google Shape;68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">
            <a:extLst>
              <a:ext uri="{FF2B5EF4-FFF2-40B4-BE49-F238E27FC236}">
                <a16:creationId xmlns:a16="http://schemas.microsoft.com/office/drawing/2014/main" id="{5E62314A-6196-F840-C433-429408ECA1CD}"/>
              </a:ext>
            </a:extLst>
          </p:cNvPr>
          <p:cNvSpPr/>
          <p:nvPr/>
        </p:nvSpPr>
        <p:spPr>
          <a:xfrm>
            <a:off x="936000" y="24197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3600" b="1" dirty="0">
                <a:solidFill>
                  <a:schemeClr val="dk1"/>
                </a:solidFill>
                <a:ea typeface="Inter"/>
              </a:rPr>
              <a:t>Цель</a:t>
            </a:r>
            <a:endParaRPr sz="36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4DB49-EB56-01C9-1172-A4FB5A86F295}"/>
              </a:ext>
            </a:extLst>
          </p:cNvPr>
          <p:cNvSpPr txBox="1"/>
          <p:nvPr/>
        </p:nvSpPr>
        <p:spPr>
          <a:xfrm>
            <a:off x="1141203" y="3351860"/>
            <a:ext cx="13527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Сформировать понимание работы в </a:t>
            </a:r>
            <a:r>
              <a:rPr lang="ru-RU" sz="2800" dirty="0" err="1"/>
              <a:t>айти</a:t>
            </a:r>
            <a:r>
              <a:rPr lang="ru-RU" sz="2800" dirty="0"/>
              <a:t> командах, занятых проектной или продуктовой деятельностью в малых/средних/крупных компаниях.</a:t>
            </a:r>
            <a:endParaRPr lang="en-US" sz="2800" dirty="0"/>
          </a:p>
        </p:txBody>
      </p:sp>
      <p:sp>
        <p:nvSpPr>
          <p:cNvPr id="4" name="Google Shape;29;p2">
            <a:extLst>
              <a:ext uri="{FF2B5EF4-FFF2-40B4-BE49-F238E27FC236}">
                <a16:creationId xmlns:a16="http://schemas.microsoft.com/office/drawing/2014/main" id="{705BF2E0-4B7F-5027-59E4-56D383EEF4A1}"/>
              </a:ext>
            </a:extLst>
          </p:cNvPr>
          <p:cNvSpPr/>
          <p:nvPr/>
        </p:nvSpPr>
        <p:spPr>
          <a:xfrm>
            <a:off x="936000" y="4900539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3600" b="1" dirty="0">
                <a:solidFill>
                  <a:schemeClr val="dk1"/>
                </a:solidFill>
                <a:ea typeface="Inter"/>
              </a:rPr>
              <a:t>Итоговые знания </a:t>
            </a:r>
            <a:endParaRPr sz="36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006B4-91E3-30EB-F135-A480890FDC65}"/>
              </a:ext>
            </a:extLst>
          </p:cNvPr>
          <p:cNvSpPr txBox="1"/>
          <p:nvPr/>
        </p:nvSpPr>
        <p:spPr>
          <a:xfrm>
            <a:off x="1141203" y="5831025"/>
            <a:ext cx="124604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Процесс проведения проекта (от инициации до завершения)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Методы управления проектом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Командная динамика и распределение ролей</a:t>
            </a:r>
          </a:p>
        </p:txBody>
      </p:sp>
      <p:sp>
        <p:nvSpPr>
          <p:cNvPr id="6" name="Google Shape;29;p2">
            <a:extLst>
              <a:ext uri="{FF2B5EF4-FFF2-40B4-BE49-F238E27FC236}">
                <a16:creationId xmlns:a16="http://schemas.microsoft.com/office/drawing/2014/main" id="{E79E79FF-29B9-EB88-1549-E3CBA60D98A3}"/>
              </a:ext>
            </a:extLst>
          </p:cNvPr>
          <p:cNvSpPr/>
          <p:nvPr/>
        </p:nvSpPr>
        <p:spPr>
          <a:xfrm>
            <a:off x="936000" y="7778600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3600" b="1" dirty="0">
                <a:solidFill>
                  <a:schemeClr val="dk1"/>
                </a:solidFill>
                <a:ea typeface="Inter"/>
              </a:rPr>
              <a:t>Процесс обучения</a:t>
            </a:r>
            <a:endParaRPr sz="3600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FC0B3-AEB7-73C5-0AB9-9C448C37BDD1}"/>
              </a:ext>
            </a:extLst>
          </p:cNvPr>
          <p:cNvSpPr txBox="1"/>
          <p:nvPr/>
        </p:nvSpPr>
        <p:spPr>
          <a:xfrm>
            <a:off x="936000" y="8708018"/>
            <a:ext cx="1246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/>
              <a:t>Теория, практика, отработка реальных ситуаций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Направления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033000" cy="7429519"/>
            <a:chOff x="3365500" y="1904144"/>
            <a:chExt cx="11423650" cy="84593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88085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 descr="Help">
            <a:extLst>
              <a:ext uri="{FF2B5EF4-FFF2-40B4-BE49-F238E27FC236}">
                <a16:creationId xmlns:a16="http://schemas.microsoft.com/office/drawing/2014/main" id="{87ECDE82-A8FB-1AC6-070F-3C68FFDB5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0832" y="2451332"/>
            <a:ext cx="946335" cy="9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Направления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033000" cy="7429519"/>
            <a:chOff x="3365500" y="1904144"/>
            <a:chExt cx="11423650" cy="84593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Дизайн-проект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Обстановка мебелью 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Документы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88085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Переезд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Финансы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Ремонт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641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7200" b="1" i="0" dirty="0">
                <a:solidFill>
                  <a:srgbClr val="18202E"/>
                </a:solidFill>
                <a:effectLst/>
                <a:latin typeface="Inter" panose="020B0604020202020204" charset="0"/>
                <a:ea typeface="Inter" panose="020B0604020202020204" charset="0"/>
              </a:rPr>
              <a:t>WBS</a:t>
            </a:r>
            <a:r>
              <a:rPr lang="ru-RU" sz="7200" b="1" i="0" dirty="0">
                <a:solidFill>
                  <a:srgbClr val="18202E"/>
                </a:solidFill>
                <a:effectLst/>
                <a:latin typeface="Inter" panose="020B0604020202020204" charset="0"/>
                <a:ea typeface="Inter" panose="020B0604020202020204" charset="0"/>
              </a:rPr>
              <a:t>*</a:t>
            </a:r>
            <a:r>
              <a:rPr lang="en-US" sz="7200" b="1" i="0" dirty="0">
                <a:solidFill>
                  <a:srgbClr val="18202E"/>
                </a:solidFill>
                <a:effectLst/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7200" b="1" i="0" dirty="0">
                <a:solidFill>
                  <a:srgbClr val="18202E"/>
                </a:solidFill>
                <a:effectLst/>
                <a:latin typeface="Inter" panose="020B0604020202020204" charset="0"/>
                <a:ea typeface="Inter" panose="020B0604020202020204" charset="0"/>
              </a:rPr>
              <a:t>проекта - 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820234"/>
            <a:ext cx="11951212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 разбиения большой цели на чёткие шаги, который позволяет выстроить путь к достижению результата и успешно выполнить рабочий или личный проект.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6967948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Масштабная цель делится на этапы, этапы на </a:t>
            </a:r>
            <a:r>
              <a:rPr lang="ru-RU" sz="2800" i="0" u="none" strike="noStrike" cap="none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подэтапы</a:t>
            </a: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задачи, мини задачи до тех пор, пока не </a:t>
            </a:r>
            <a:r>
              <a:rPr lang="ru-RU" sz="2800" b="1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учтем все задачи</a:t>
            </a: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80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C6B3D-ECF2-310F-A7A9-F9BD23B7B2B3}"/>
              </a:ext>
            </a:extLst>
          </p:cNvPr>
          <p:cNvSpPr txBox="1"/>
          <p:nvPr/>
        </p:nvSpPr>
        <p:spPr>
          <a:xfrm>
            <a:off x="1891150" y="9203775"/>
            <a:ext cx="1281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*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она же </a:t>
            </a:r>
            <a:r>
              <a:rPr lang="ru-RU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Work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Breakdown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Structure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или ИСР, Иерархическая Структура Работ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78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Задачи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5ABF48-8091-38C9-1B4D-5427F9597553}"/>
              </a:ext>
            </a:extLst>
          </p:cNvPr>
          <p:cNvSpPr/>
          <p:nvPr/>
        </p:nvSpPr>
        <p:spPr>
          <a:xfrm>
            <a:off x="7499349" y="2141650"/>
            <a:ext cx="3289300" cy="634624"/>
          </a:xfrm>
          <a:prstGeom prst="roundRect">
            <a:avLst/>
          </a:prstGeom>
          <a:solidFill>
            <a:srgbClr val="F4841E"/>
          </a:solidFill>
          <a:ln w="76200">
            <a:solidFill>
              <a:srgbClr val="F48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Новый энергоэффективный дом из экологических материалов</a:t>
            </a:r>
            <a:endParaRPr lang="en-US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585DB7-4719-7521-9D7B-2ACB4337A82E}"/>
              </a:ext>
            </a:extLst>
          </p:cNvPr>
          <p:cNvGrpSpPr/>
          <p:nvPr/>
        </p:nvGrpSpPr>
        <p:grpSpPr>
          <a:xfrm>
            <a:off x="993775" y="3358775"/>
            <a:ext cx="16300451" cy="646413"/>
            <a:chOff x="1822449" y="3358775"/>
            <a:chExt cx="16300451" cy="6464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88273CE-D2B5-2D30-C222-FDACF626213A}"/>
                </a:ext>
              </a:extLst>
            </p:cNvPr>
            <p:cNvSpPr/>
            <p:nvPr/>
          </p:nvSpPr>
          <p:spPr>
            <a:xfrm>
              <a:off x="1822449" y="3370564"/>
              <a:ext cx="2203451" cy="634624"/>
            </a:xfrm>
            <a:prstGeom prst="roundRect">
              <a:avLst/>
            </a:prstGeom>
            <a:solidFill>
              <a:schemeClr val="tx2"/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Дизайн-проект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AEE425-C294-4658-72D9-902B069786D9}"/>
                </a:ext>
              </a:extLst>
            </p:cNvPr>
            <p:cNvSpPr/>
            <p:nvPr/>
          </p:nvSpPr>
          <p:spPr>
            <a:xfrm>
              <a:off x="4641849" y="3370564"/>
              <a:ext cx="2203451" cy="634624"/>
            </a:xfrm>
            <a:prstGeom prst="roundRect">
              <a:avLst/>
            </a:prstGeom>
            <a:solidFill>
              <a:schemeClr val="tx2"/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Ремонт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BDCA259-29F9-7749-B46E-7FD07D87957B}"/>
                </a:ext>
              </a:extLst>
            </p:cNvPr>
            <p:cNvSpPr/>
            <p:nvPr/>
          </p:nvSpPr>
          <p:spPr>
            <a:xfrm>
              <a:off x="7461249" y="3362552"/>
              <a:ext cx="2203451" cy="634624"/>
            </a:xfrm>
            <a:prstGeom prst="roundRect">
              <a:avLst/>
            </a:prstGeom>
            <a:solidFill>
              <a:schemeClr val="tx2"/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Обстановка мебелью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466A8D-D247-02D5-D198-FA0EE2E09E71}"/>
                </a:ext>
              </a:extLst>
            </p:cNvPr>
            <p:cNvSpPr/>
            <p:nvPr/>
          </p:nvSpPr>
          <p:spPr>
            <a:xfrm>
              <a:off x="10280649" y="3370564"/>
              <a:ext cx="2203451" cy="634624"/>
            </a:xfrm>
            <a:prstGeom prst="roundRect">
              <a:avLst/>
            </a:prstGeom>
            <a:solidFill>
              <a:schemeClr val="tx2"/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Документы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1580B2C-7736-7F7F-B975-1B636BEBE33F}"/>
                </a:ext>
              </a:extLst>
            </p:cNvPr>
            <p:cNvSpPr/>
            <p:nvPr/>
          </p:nvSpPr>
          <p:spPr>
            <a:xfrm>
              <a:off x="13100049" y="3358775"/>
              <a:ext cx="2203451" cy="634624"/>
            </a:xfrm>
            <a:prstGeom prst="roundRect">
              <a:avLst/>
            </a:prstGeom>
            <a:solidFill>
              <a:schemeClr val="tx2"/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Переезд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2F448B-7707-756C-001D-BC908A764A0B}"/>
                </a:ext>
              </a:extLst>
            </p:cNvPr>
            <p:cNvSpPr/>
            <p:nvPr/>
          </p:nvSpPr>
          <p:spPr>
            <a:xfrm>
              <a:off x="15919449" y="3358775"/>
              <a:ext cx="2203451" cy="634624"/>
            </a:xfrm>
            <a:prstGeom prst="roundRect">
              <a:avLst/>
            </a:prstGeom>
            <a:solidFill>
              <a:schemeClr val="tx2"/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Финансы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CDB144-CF26-0CFC-F6D6-1338E91B0C1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5322605" y="-450830"/>
            <a:ext cx="594290" cy="70484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B833A22-03BB-DA31-1695-A32F9C35DB6B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6732305" y="958870"/>
            <a:ext cx="594290" cy="42290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22A25A6-84B6-FB86-3FC7-A7947192C774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8146011" y="2364564"/>
            <a:ext cx="586278" cy="14096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7836419-D0A5-6CD9-F152-9BCDCF608EBA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16200000" flipH="1">
            <a:off x="9551705" y="2368568"/>
            <a:ext cx="594290" cy="14097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411DF6E-3842-58F2-4E90-0296011404BD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16200000" flipH="1">
            <a:off x="10967300" y="952973"/>
            <a:ext cx="582501" cy="42291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4999A3B-BD75-0D8A-8F3A-50C6EBF4A878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rot="16200000" flipH="1">
            <a:off x="12377000" y="-456727"/>
            <a:ext cx="582501" cy="70485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8FC0EB-9435-565F-6F10-1BC160FA3F39}"/>
              </a:ext>
            </a:extLst>
          </p:cNvPr>
          <p:cNvGrpSpPr/>
          <p:nvPr/>
        </p:nvGrpSpPr>
        <p:grpSpPr>
          <a:xfrm>
            <a:off x="1279523" y="4456603"/>
            <a:ext cx="2298703" cy="5058945"/>
            <a:chOff x="1165223" y="4599478"/>
            <a:chExt cx="2298703" cy="505894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3809CB-CA91-B891-7701-3158EDE534E5}"/>
                </a:ext>
              </a:extLst>
            </p:cNvPr>
            <p:cNvSpPr/>
            <p:nvPr/>
          </p:nvSpPr>
          <p:spPr>
            <a:xfrm>
              <a:off x="1236662" y="459947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Выбрать дизайнера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8A333E-51D3-4C64-CE5D-89541D4794AB}"/>
                </a:ext>
              </a:extLst>
            </p:cNvPr>
            <p:cNvSpPr/>
            <p:nvPr/>
          </p:nvSpPr>
          <p:spPr>
            <a:xfrm>
              <a:off x="1260475" y="570555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Написать бриф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7759540-393C-6CDA-E794-68C880A8FCE0}"/>
                </a:ext>
              </a:extLst>
            </p:cNvPr>
            <p:cNvSpPr/>
            <p:nvPr/>
          </p:nvSpPr>
          <p:spPr>
            <a:xfrm>
              <a:off x="1212849" y="681163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Найти примеры планировки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2D9A3E9-8C1F-92B7-4524-89C498F5E5CE}"/>
                </a:ext>
              </a:extLst>
            </p:cNvPr>
            <p:cNvSpPr/>
            <p:nvPr/>
          </p:nvSpPr>
          <p:spPr>
            <a:xfrm>
              <a:off x="1189036" y="791771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Получить дизайн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DCAA303-67EA-C606-A61B-65C4E4F9C227}"/>
                </a:ext>
              </a:extLst>
            </p:cNvPr>
            <p:cNvSpPr/>
            <p:nvPr/>
          </p:nvSpPr>
          <p:spPr>
            <a:xfrm>
              <a:off x="1165223" y="9023799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Из дизайна сделать чертежи бригаде</a:t>
              </a:r>
              <a:endPara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F20253-3B31-D535-F7E6-F96130FC80A2}"/>
              </a:ext>
            </a:extLst>
          </p:cNvPr>
          <p:cNvSpPr/>
          <p:nvPr/>
        </p:nvSpPr>
        <p:spPr>
          <a:xfrm>
            <a:off x="4214336" y="4456603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Выбрать бригаду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AB0E040-8FB8-8E64-8FBC-274CCA5592A0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993774" y="3687875"/>
            <a:ext cx="357187" cy="1086039"/>
          </a:xfrm>
          <a:prstGeom prst="bentConnector3">
            <a:avLst>
              <a:gd name="adj1" fmla="val -64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D634A12-374A-5533-424A-3777E9C179F5}"/>
              </a:ext>
            </a:extLst>
          </p:cNvPr>
          <p:cNvCxnSpPr>
            <a:stCxn id="5" idx="1"/>
            <a:endCxn id="31" idx="1"/>
          </p:cNvCxnSpPr>
          <p:nvPr/>
        </p:nvCxnSpPr>
        <p:spPr>
          <a:xfrm rot="10800000" flipH="1" flipV="1">
            <a:off x="993775" y="3687875"/>
            <a:ext cx="381000" cy="2192119"/>
          </a:xfrm>
          <a:prstGeom prst="bentConnector3">
            <a:avLst>
              <a:gd name="adj1" fmla="val -6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84A859E-1FD5-D165-ECE5-259EB999B87B}"/>
              </a:ext>
            </a:extLst>
          </p:cNvPr>
          <p:cNvSpPr/>
          <p:nvPr/>
        </p:nvSpPr>
        <p:spPr>
          <a:xfrm>
            <a:off x="4214335" y="5542642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Черновой ремонт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D39C6AE-9560-B7E2-D9C4-466A6AE96BC8}"/>
              </a:ext>
            </a:extLst>
          </p:cNvPr>
          <p:cNvSpPr/>
          <p:nvPr/>
        </p:nvSpPr>
        <p:spPr>
          <a:xfrm>
            <a:off x="4803299" y="6668763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Сделать стяжку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7ABD6E-90CC-1D9E-6335-75F7425E4773}"/>
              </a:ext>
            </a:extLst>
          </p:cNvPr>
          <p:cNvSpPr/>
          <p:nvPr/>
        </p:nvSpPr>
        <p:spPr>
          <a:xfrm>
            <a:off x="4779486" y="7784864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Прошпаклевать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5970E98-CBF3-0E8C-62CE-F05B35351F48}"/>
              </a:ext>
            </a:extLst>
          </p:cNvPr>
          <p:cNvSpPr/>
          <p:nvPr/>
        </p:nvSpPr>
        <p:spPr>
          <a:xfrm>
            <a:off x="4755673" y="8900964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Уложить плитку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93732F-7327-F842-80F1-40B8EF8E4AB1}"/>
              </a:ext>
            </a:extLst>
          </p:cNvPr>
          <p:cNvCxnSpPr>
            <a:stCxn id="5" idx="1"/>
            <a:endCxn id="32" idx="1"/>
          </p:cNvCxnSpPr>
          <p:nvPr/>
        </p:nvCxnSpPr>
        <p:spPr>
          <a:xfrm rot="10800000" flipH="1" flipV="1">
            <a:off x="993775" y="3687875"/>
            <a:ext cx="333374" cy="3298199"/>
          </a:xfrm>
          <a:prstGeom prst="bentConnector3">
            <a:avLst>
              <a:gd name="adj1" fmla="val -6857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BE4924D-D60E-31D0-5F7B-1FF8CC77DB50}"/>
              </a:ext>
            </a:extLst>
          </p:cNvPr>
          <p:cNvCxnSpPr>
            <a:cxnSpLocks/>
            <a:stCxn id="5" idx="1"/>
            <a:endCxn id="33" idx="1"/>
          </p:cNvCxnSpPr>
          <p:nvPr/>
        </p:nvCxnSpPr>
        <p:spPr>
          <a:xfrm rot="10800000" flipH="1" flipV="1">
            <a:off x="993774" y="3687875"/>
            <a:ext cx="309561" cy="4404279"/>
          </a:xfrm>
          <a:prstGeom prst="bentConnector3">
            <a:avLst>
              <a:gd name="adj1" fmla="val -738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82B2400-3381-09F3-DE36-57B119F70713}"/>
              </a:ext>
            </a:extLst>
          </p:cNvPr>
          <p:cNvCxnSpPr>
            <a:cxnSpLocks/>
            <a:stCxn id="5" idx="1"/>
            <a:endCxn id="34" idx="1"/>
          </p:cNvCxnSpPr>
          <p:nvPr/>
        </p:nvCxnSpPr>
        <p:spPr>
          <a:xfrm rot="10800000" flipH="1" flipV="1">
            <a:off x="993775" y="3687876"/>
            <a:ext cx="285748" cy="5510360"/>
          </a:xfrm>
          <a:prstGeom prst="bentConnector3">
            <a:avLst>
              <a:gd name="adj1" fmla="val -8000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047F8FE-B6D1-2209-CE89-3B7063D2FD18}"/>
              </a:ext>
            </a:extLst>
          </p:cNvPr>
          <p:cNvCxnSpPr>
            <a:stCxn id="7" idx="1"/>
            <a:endCxn id="36" idx="1"/>
          </p:cNvCxnSpPr>
          <p:nvPr/>
        </p:nvCxnSpPr>
        <p:spPr>
          <a:xfrm rot="10800000" flipH="1" flipV="1">
            <a:off x="3813174" y="3687875"/>
            <a:ext cx="401161" cy="1086039"/>
          </a:xfrm>
          <a:prstGeom prst="bentConnector3">
            <a:avLst>
              <a:gd name="adj1" fmla="val -301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C927CF0-AB68-8D27-7E61-501DCB014684}"/>
              </a:ext>
            </a:extLst>
          </p:cNvPr>
          <p:cNvCxnSpPr>
            <a:cxnSpLocks/>
            <a:stCxn id="7" idx="1"/>
            <a:endCxn id="43" idx="1"/>
          </p:cNvCxnSpPr>
          <p:nvPr/>
        </p:nvCxnSpPr>
        <p:spPr>
          <a:xfrm rot="10800000" flipH="1" flipV="1">
            <a:off x="3813175" y="3687876"/>
            <a:ext cx="401160" cy="2172078"/>
          </a:xfrm>
          <a:prstGeom prst="bentConnector3">
            <a:avLst>
              <a:gd name="adj1" fmla="val -308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609D3A23-008F-D0BC-C1D1-A62373F338CC}"/>
              </a:ext>
            </a:extLst>
          </p:cNvPr>
          <p:cNvCxnSpPr>
            <a:cxnSpLocks/>
            <a:stCxn id="43" idx="1"/>
            <a:endCxn id="44" idx="1"/>
          </p:cNvCxnSpPr>
          <p:nvPr/>
        </p:nvCxnSpPr>
        <p:spPr>
          <a:xfrm rot="10800000" flipH="1" flipV="1">
            <a:off x="4214335" y="5859953"/>
            <a:ext cx="588964" cy="1126121"/>
          </a:xfrm>
          <a:prstGeom prst="bentConnector3">
            <a:avLst>
              <a:gd name="adj1" fmla="val -3881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0422F376-91B9-F81B-96C6-352245C3AEA7}"/>
              </a:ext>
            </a:extLst>
          </p:cNvPr>
          <p:cNvCxnSpPr>
            <a:cxnSpLocks/>
            <a:stCxn id="43" idx="1"/>
            <a:endCxn id="45" idx="1"/>
          </p:cNvCxnSpPr>
          <p:nvPr/>
        </p:nvCxnSpPr>
        <p:spPr>
          <a:xfrm rot="10800000" flipH="1" flipV="1">
            <a:off x="4214334" y="5859954"/>
            <a:ext cx="565151" cy="2242222"/>
          </a:xfrm>
          <a:prstGeom prst="bentConnector3">
            <a:avLst>
              <a:gd name="adj1" fmla="val -404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DB62B1F0-E90A-BB79-9135-C4E1CC123443}"/>
              </a:ext>
            </a:extLst>
          </p:cNvPr>
          <p:cNvCxnSpPr>
            <a:cxnSpLocks/>
            <a:stCxn id="43" idx="1"/>
            <a:endCxn id="46" idx="1"/>
          </p:cNvCxnSpPr>
          <p:nvPr/>
        </p:nvCxnSpPr>
        <p:spPr>
          <a:xfrm rot="10800000" flipH="1" flipV="1">
            <a:off x="4214335" y="5859954"/>
            <a:ext cx="541338" cy="3358322"/>
          </a:xfrm>
          <a:prstGeom prst="bentConnector3">
            <a:avLst>
              <a:gd name="adj1" fmla="val -422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661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Задачи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5ABF48-8091-38C9-1B4D-5427F9597553}"/>
              </a:ext>
            </a:extLst>
          </p:cNvPr>
          <p:cNvSpPr/>
          <p:nvPr/>
        </p:nvSpPr>
        <p:spPr>
          <a:xfrm>
            <a:off x="7499349" y="2141650"/>
            <a:ext cx="3289300" cy="634624"/>
          </a:xfrm>
          <a:prstGeom prst="roundRect">
            <a:avLst/>
          </a:prstGeom>
          <a:solidFill>
            <a:srgbClr val="F4841E"/>
          </a:solidFill>
          <a:ln w="76200">
            <a:solidFill>
              <a:srgbClr val="F48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Новый энергоэффективный дом из экологических материалов</a:t>
            </a:r>
            <a:endParaRPr lang="en-US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8273CE-D2B5-2D30-C222-FDACF626213A}"/>
              </a:ext>
            </a:extLst>
          </p:cNvPr>
          <p:cNvSpPr/>
          <p:nvPr/>
        </p:nvSpPr>
        <p:spPr>
          <a:xfrm>
            <a:off x="993775" y="3370564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Дизайн-проект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AEE425-C294-4658-72D9-902B069786D9}"/>
              </a:ext>
            </a:extLst>
          </p:cNvPr>
          <p:cNvSpPr/>
          <p:nvPr/>
        </p:nvSpPr>
        <p:spPr>
          <a:xfrm>
            <a:off x="3813175" y="3370564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Ремонт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CA259-29F9-7749-B46E-7FD07D87957B}"/>
              </a:ext>
            </a:extLst>
          </p:cNvPr>
          <p:cNvSpPr/>
          <p:nvPr/>
        </p:nvSpPr>
        <p:spPr>
          <a:xfrm>
            <a:off x="6632575" y="3362552"/>
            <a:ext cx="2203451" cy="634624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F37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Обстановка мебелью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466A8D-D247-02D5-D198-FA0EE2E09E71}"/>
              </a:ext>
            </a:extLst>
          </p:cNvPr>
          <p:cNvSpPr/>
          <p:nvPr/>
        </p:nvSpPr>
        <p:spPr>
          <a:xfrm>
            <a:off x="9451975" y="3370564"/>
            <a:ext cx="2203451" cy="634624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F37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Документы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580B2C-7736-7F7F-B975-1B636BEBE33F}"/>
              </a:ext>
            </a:extLst>
          </p:cNvPr>
          <p:cNvSpPr/>
          <p:nvPr/>
        </p:nvSpPr>
        <p:spPr>
          <a:xfrm>
            <a:off x="12271375" y="3358775"/>
            <a:ext cx="2203451" cy="634624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F37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Переезд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F448B-7707-756C-001D-BC908A764A0B}"/>
              </a:ext>
            </a:extLst>
          </p:cNvPr>
          <p:cNvSpPr/>
          <p:nvPr/>
        </p:nvSpPr>
        <p:spPr>
          <a:xfrm>
            <a:off x="15090775" y="3358775"/>
            <a:ext cx="2203451" cy="634624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F37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Финансы</a:t>
            </a:r>
            <a:endParaRPr lang="en-US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CDB144-CF26-0CFC-F6D6-1338E91B0C1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5322605" y="-450830"/>
            <a:ext cx="594290" cy="70484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B833A22-03BB-DA31-1695-A32F9C35DB6B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6732305" y="958870"/>
            <a:ext cx="594290" cy="42290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22A25A6-84B6-FB86-3FC7-A7947192C774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8146011" y="2364564"/>
            <a:ext cx="586278" cy="14096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7836419-D0A5-6CD9-F152-9BCDCF608EBA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16200000" flipH="1">
            <a:off x="9551705" y="2368568"/>
            <a:ext cx="594290" cy="14097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411DF6E-3842-58F2-4E90-0296011404BD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16200000" flipH="1">
            <a:off x="10967300" y="952973"/>
            <a:ext cx="582501" cy="42291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4999A3B-BD75-0D8A-8F3A-50C6EBF4A878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rot="16200000" flipH="1">
            <a:off x="12377000" y="-456727"/>
            <a:ext cx="582501" cy="704850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8FC0EB-9435-565F-6F10-1BC160FA3F39}"/>
              </a:ext>
            </a:extLst>
          </p:cNvPr>
          <p:cNvGrpSpPr/>
          <p:nvPr/>
        </p:nvGrpSpPr>
        <p:grpSpPr>
          <a:xfrm>
            <a:off x="1279523" y="4456603"/>
            <a:ext cx="2298703" cy="5058945"/>
            <a:chOff x="1165223" y="4599478"/>
            <a:chExt cx="2298703" cy="505894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3809CB-CA91-B891-7701-3158EDE534E5}"/>
                </a:ext>
              </a:extLst>
            </p:cNvPr>
            <p:cNvSpPr/>
            <p:nvPr/>
          </p:nvSpPr>
          <p:spPr>
            <a:xfrm>
              <a:off x="1236662" y="459947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8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Выбрать дизайнера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8A333E-51D3-4C64-CE5D-89541D4794AB}"/>
                </a:ext>
              </a:extLst>
            </p:cNvPr>
            <p:cNvSpPr/>
            <p:nvPr/>
          </p:nvSpPr>
          <p:spPr>
            <a:xfrm>
              <a:off x="1260475" y="570555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8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Написать бриф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7759540-393C-6CDA-E794-68C880A8FCE0}"/>
                </a:ext>
              </a:extLst>
            </p:cNvPr>
            <p:cNvSpPr/>
            <p:nvPr/>
          </p:nvSpPr>
          <p:spPr>
            <a:xfrm>
              <a:off x="1212849" y="681163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8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Найти примеры планировки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2D9A3E9-8C1F-92B7-4524-89C498F5E5CE}"/>
                </a:ext>
              </a:extLst>
            </p:cNvPr>
            <p:cNvSpPr/>
            <p:nvPr/>
          </p:nvSpPr>
          <p:spPr>
            <a:xfrm>
              <a:off x="1189036" y="7917718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8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Получить дизайн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DCAA303-67EA-C606-A61B-65C4E4F9C227}"/>
                </a:ext>
              </a:extLst>
            </p:cNvPr>
            <p:cNvSpPr/>
            <p:nvPr/>
          </p:nvSpPr>
          <p:spPr>
            <a:xfrm>
              <a:off x="1165223" y="9023799"/>
              <a:ext cx="2203451" cy="63462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>
                      <a:lumMod val="8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Из дизайна сделать чертежи бригаде</a:t>
              </a:r>
              <a:endParaRPr lang="en-US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F20253-3B31-D535-F7E6-F96130FC80A2}"/>
              </a:ext>
            </a:extLst>
          </p:cNvPr>
          <p:cNvSpPr/>
          <p:nvPr/>
        </p:nvSpPr>
        <p:spPr>
          <a:xfrm>
            <a:off x="4214336" y="4456603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Выбрать бригаду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AB0E040-8FB8-8E64-8FBC-274CCA5592A0}"/>
              </a:ext>
            </a:extLst>
          </p:cNvPr>
          <p:cNvCxnSpPr>
            <a:stCxn id="5" idx="1"/>
            <a:endCxn id="30" idx="1"/>
          </p:cNvCxnSpPr>
          <p:nvPr/>
        </p:nvCxnSpPr>
        <p:spPr>
          <a:xfrm rot="10800000" flipH="1" flipV="1">
            <a:off x="993774" y="3687875"/>
            <a:ext cx="357187" cy="1086039"/>
          </a:xfrm>
          <a:prstGeom prst="bentConnector3">
            <a:avLst>
              <a:gd name="adj1" fmla="val -64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D634A12-374A-5533-424A-3777E9C179F5}"/>
              </a:ext>
            </a:extLst>
          </p:cNvPr>
          <p:cNvCxnSpPr>
            <a:stCxn id="5" idx="1"/>
            <a:endCxn id="31" idx="1"/>
          </p:cNvCxnSpPr>
          <p:nvPr/>
        </p:nvCxnSpPr>
        <p:spPr>
          <a:xfrm rot="10800000" flipH="1" flipV="1">
            <a:off x="993775" y="3687875"/>
            <a:ext cx="381000" cy="2192119"/>
          </a:xfrm>
          <a:prstGeom prst="bentConnector3">
            <a:avLst>
              <a:gd name="adj1" fmla="val -6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84A859E-1FD5-D165-ECE5-259EB999B87B}"/>
              </a:ext>
            </a:extLst>
          </p:cNvPr>
          <p:cNvSpPr/>
          <p:nvPr/>
        </p:nvSpPr>
        <p:spPr>
          <a:xfrm>
            <a:off x="4214335" y="5542642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Черновой ремонт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D39C6AE-9560-B7E2-D9C4-466A6AE96BC8}"/>
              </a:ext>
            </a:extLst>
          </p:cNvPr>
          <p:cNvSpPr/>
          <p:nvPr/>
        </p:nvSpPr>
        <p:spPr>
          <a:xfrm>
            <a:off x="4803299" y="6668763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Сделать стяжку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7ABD6E-90CC-1D9E-6335-75F7425E4773}"/>
              </a:ext>
            </a:extLst>
          </p:cNvPr>
          <p:cNvSpPr/>
          <p:nvPr/>
        </p:nvSpPr>
        <p:spPr>
          <a:xfrm>
            <a:off x="4779486" y="7784864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Прошпаклевать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5970E98-CBF3-0E8C-62CE-F05B35351F48}"/>
              </a:ext>
            </a:extLst>
          </p:cNvPr>
          <p:cNvSpPr/>
          <p:nvPr/>
        </p:nvSpPr>
        <p:spPr>
          <a:xfrm>
            <a:off x="4755673" y="8900964"/>
            <a:ext cx="2203451" cy="63462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Уложить плитку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93732F-7327-F842-80F1-40B8EF8E4AB1}"/>
              </a:ext>
            </a:extLst>
          </p:cNvPr>
          <p:cNvCxnSpPr>
            <a:stCxn id="5" idx="1"/>
            <a:endCxn id="32" idx="1"/>
          </p:cNvCxnSpPr>
          <p:nvPr/>
        </p:nvCxnSpPr>
        <p:spPr>
          <a:xfrm rot="10800000" flipH="1" flipV="1">
            <a:off x="993775" y="3687875"/>
            <a:ext cx="333374" cy="3298199"/>
          </a:xfrm>
          <a:prstGeom prst="bentConnector3">
            <a:avLst>
              <a:gd name="adj1" fmla="val -6857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BE4924D-D60E-31D0-5F7B-1FF8CC77DB50}"/>
              </a:ext>
            </a:extLst>
          </p:cNvPr>
          <p:cNvCxnSpPr>
            <a:cxnSpLocks/>
            <a:stCxn id="5" idx="1"/>
            <a:endCxn id="33" idx="1"/>
          </p:cNvCxnSpPr>
          <p:nvPr/>
        </p:nvCxnSpPr>
        <p:spPr>
          <a:xfrm rot="10800000" flipH="1" flipV="1">
            <a:off x="993774" y="3687875"/>
            <a:ext cx="309561" cy="4404279"/>
          </a:xfrm>
          <a:prstGeom prst="bentConnector3">
            <a:avLst>
              <a:gd name="adj1" fmla="val -738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82B2400-3381-09F3-DE36-57B119F70713}"/>
              </a:ext>
            </a:extLst>
          </p:cNvPr>
          <p:cNvCxnSpPr>
            <a:cxnSpLocks/>
            <a:stCxn id="5" idx="1"/>
            <a:endCxn id="34" idx="1"/>
          </p:cNvCxnSpPr>
          <p:nvPr/>
        </p:nvCxnSpPr>
        <p:spPr>
          <a:xfrm rot="10800000" flipH="1" flipV="1">
            <a:off x="993775" y="3687876"/>
            <a:ext cx="285748" cy="5510360"/>
          </a:xfrm>
          <a:prstGeom prst="bentConnector3">
            <a:avLst>
              <a:gd name="adj1" fmla="val -8000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047F8FE-B6D1-2209-CE89-3B7063D2FD18}"/>
              </a:ext>
            </a:extLst>
          </p:cNvPr>
          <p:cNvCxnSpPr>
            <a:stCxn id="7" idx="1"/>
            <a:endCxn id="36" idx="1"/>
          </p:cNvCxnSpPr>
          <p:nvPr/>
        </p:nvCxnSpPr>
        <p:spPr>
          <a:xfrm rot="10800000" flipH="1" flipV="1">
            <a:off x="3813174" y="3687875"/>
            <a:ext cx="401161" cy="1086039"/>
          </a:xfrm>
          <a:prstGeom prst="bentConnector3">
            <a:avLst>
              <a:gd name="adj1" fmla="val -301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C927CF0-AB68-8D27-7E61-501DCB014684}"/>
              </a:ext>
            </a:extLst>
          </p:cNvPr>
          <p:cNvCxnSpPr>
            <a:cxnSpLocks/>
            <a:stCxn id="7" idx="1"/>
            <a:endCxn id="43" idx="1"/>
          </p:cNvCxnSpPr>
          <p:nvPr/>
        </p:nvCxnSpPr>
        <p:spPr>
          <a:xfrm rot="10800000" flipH="1" flipV="1">
            <a:off x="3813175" y="3687876"/>
            <a:ext cx="401160" cy="2172078"/>
          </a:xfrm>
          <a:prstGeom prst="bentConnector3">
            <a:avLst>
              <a:gd name="adj1" fmla="val -308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609D3A23-008F-D0BC-C1D1-A62373F338CC}"/>
              </a:ext>
            </a:extLst>
          </p:cNvPr>
          <p:cNvCxnSpPr>
            <a:cxnSpLocks/>
            <a:stCxn id="43" idx="1"/>
            <a:endCxn id="44" idx="1"/>
          </p:cNvCxnSpPr>
          <p:nvPr/>
        </p:nvCxnSpPr>
        <p:spPr>
          <a:xfrm rot="10800000" flipH="1" flipV="1">
            <a:off x="4214335" y="5859953"/>
            <a:ext cx="588964" cy="1126121"/>
          </a:xfrm>
          <a:prstGeom prst="bentConnector3">
            <a:avLst>
              <a:gd name="adj1" fmla="val -38814"/>
            </a:avLst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0422F376-91B9-F81B-96C6-352245C3AEA7}"/>
              </a:ext>
            </a:extLst>
          </p:cNvPr>
          <p:cNvCxnSpPr>
            <a:cxnSpLocks/>
            <a:stCxn id="43" idx="1"/>
            <a:endCxn id="45" idx="1"/>
          </p:cNvCxnSpPr>
          <p:nvPr/>
        </p:nvCxnSpPr>
        <p:spPr>
          <a:xfrm rot="10800000" flipH="1" flipV="1">
            <a:off x="4214334" y="5859954"/>
            <a:ext cx="565151" cy="2242222"/>
          </a:xfrm>
          <a:prstGeom prst="bentConnector3">
            <a:avLst>
              <a:gd name="adj1" fmla="val -40449"/>
            </a:avLst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DB62B1F0-E90A-BB79-9135-C4E1CC123443}"/>
              </a:ext>
            </a:extLst>
          </p:cNvPr>
          <p:cNvCxnSpPr>
            <a:cxnSpLocks/>
            <a:stCxn id="43" idx="1"/>
            <a:endCxn id="46" idx="1"/>
          </p:cNvCxnSpPr>
          <p:nvPr/>
        </p:nvCxnSpPr>
        <p:spPr>
          <a:xfrm rot="10800000" flipH="1" flipV="1">
            <a:off x="4214335" y="5859954"/>
            <a:ext cx="541338" cy="3358322"/>
          </a:xfrm>
          <a:prstGeom prst="bentConnector3">
            <a:avLst>
              <a:gd name="adj1" fmla="val -42229"/>
            </a:avLst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Graphic 208" descr="Help">
            <a:extLst>
              <a:ext uri="{FF2B5EF4-FFF2-40B4-BE49-F238E27FC236}">
                <a16:creationId xmlns:a16="http://schemas.microsoft.com/office/drawing/2014/main" id="{9E176C8F-950E-F8CB-A366-C75FED4E7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9601" y="5411825"/>
            <a:ext cx="3705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08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312" y="4203474"/>
            <a:ext cx="4905188" cy="55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700" y="4203474"/>
            <a:ext cx="4905188" cy="5533741"/>
          </a:xfrm>
          <a:prstGeom prst="rect">
            <a:avLst/>
          </a:prstGeom>
          <a:solidFill>
            <a:srgbClr val="F37420"/>
          </a:solidFill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980701" y="5195745"/>
            <a:ext cx="4520213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Исходя из наших задач, подумайте о том, какие риски могут быть связаны с дизайн-проектом или ремонтом.</a:t>
            </a:r>
            <a:endParaRPr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914400" y="4125829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Какие риски?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Дизайн-проект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2430312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Ремонт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raphic 20" descr="Help">
            <a:extLst>
              <a:ext uri="{FF2B5EF4-FFF2-40B4-BE49-F238E27FC236}">
                <a16:creationId xmlns:a16="http://schemas.microsoft.com/office/drawing/2014/main" id="{C1F8E41C-42E6-3BF9-126E-EC643702E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661" y="5450711"/>
            <a:ext cx="3039266" cy="3039266"/>
          </a:xfrm>
          <a:prstGeom prst="rect">
            <a:avLst/>
          </a:prstGeom>
        </p:spPr>
      </p:pic>
      <p:pic>
        <p:nvPicPr>
          <p:cNvPr id="22" name="Graphic 21" descr="Help">
            <a:extLst>
              <a:ext uri="{FF2B5EF4-FFF2-40B4-BE49-F238E27FC236}">
                <a16:creationId xmlns:a16="http://schemas.microsoft.com/office/drawing/2014/main" id="{3C75E50F-553C-CBEC-0479-922F8D478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63273" y="5450711"/>
            <a:ext cx="3039266" cy="30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60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312" y="4203474"/>
            <a:ext cx="4905188" cy="55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700" y="4203474"/>
            <a:ext cx="4905188" cy="5533741"/>
          </a:xfrm>
          <a:prstGeom prst="rect">
            <a:avLst/>
          </a:prstGeom>
          <a:solidFill>
            <a:srgbClr val="F37420"/>
          </a:solidFill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980701" y="5195745"/>
            <a:ext cx="4520213" cy="277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Исходя из наших задач, подумайте о том, какие риски могут быть связаны с дизайн-проектом или ремонтом.</a:t>
            </a:r>
            <a:endParaRPr sz="2885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914400" y="4125829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Какие риски?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Дизайн-проект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2430312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Ремонт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91;p6">
            <a:extLst>
              <a:ext uri="{FF2B5EF4-FFF2-40B4-BE49-F238E27FC236}">
                <a16:creationId xmlns:a16="http://schemas.microsoft.com/office/drawing/2014/main" id="{195534DA-4D0B-3EA2-345C-DA8DC8B7B7EF}"/>
              </a:ext>
            </a:extLst>
          </p:cNvPr>
          <p:cNvSpPr/>
          <p:nvPr/>
        </p:nvSpPr>
        <p:spPr>
          <a:xfrm>
            <a:off x="7626350" y="514350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Долгий поиск дизайнера</a:t>
            </a:r>
            <a:endParaRPr lang="en-US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1;p6">
            <a:extLst>
              <a:ext uri="{FF2B5EF4-FFF2-40B4-BE49-F238E27FC236}">
                <a16:creationId xmlns:a16="http://schemas.microsoft.com/office/drawing/2014/main" id="{AC39C924-1530-F52E-2E8F-47C2CEB3DA08}"/>
              </a:ext>
            </a:extLst>
          </p:cNvPr>
          <p:cNvSpPr/>
          <p:nvPr/>
        </p:nvSpPr>
        <p:spPr>
          <a:xfrm>
            <a:off x="7626350" y="6559776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Бриф не соответствуют проекту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91;p6">
            <a:extLst>
              <a:ext uri="{FF2B5EF4-FFF2-40B4-BE49-F238E27FC236}">
                <a16:creationId xmlns:a16="http://schemas.microsoft.com/office/drawing/2014/main" id="{753ADEA3-842C-EA63-F137-3D495085DC53}"/>
              </a:ext>
            </a:extLst>
          </p:cNvPr>
          <p:cNvSpPr/>
          <p:nvPr/>
        </p:nvSpPr>
        <p:spPr>
          <a:xfrm>
            <a:off x="7626350" y="8511862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Неточные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чертежи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91;p6">
            <a:extLst>
              <a:ext uri="{FF2B5EF4-FFF2-40B4-BE49-F238E27FC236}">
                <a16:creationId xmlns:a16="http://schemas.microsoft.com/office/drawing/2014/main" id="{A0846CB2-73D1-ABAB-84B3-43EF05441A1A}"/>
              </a:ext>
            </a:extLst>
          </p:cNvPr>
          <p:cNvSpPr/>
          <p:nvPr/>
        </p:nvSpPr>
        <p:spPr>
          <a:xfrm>
            <a:off x="13227050" y="514350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Некачественная работа</a:t>
            </a:r>
            <a:endParaRPr lang="en-US" sz="2885" b="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sp>
        <p:nvSpPr>
          <p:cNvPr id="9" name="Google Shape;291;p6">
            <a:extLst>
              <a:ext uri="{FF2B5EF4-FFF2-40B4-BE49-F238E27FC236}">
                <a16:creationId xmlns:a16="http://schemas.microsoft.com/office/drawing/2014/main" id="{A1C5943E-53A6-A93C-CA57-40D40BC92233}"/>
              </a:ext>
            </a:extLst>
          </p:cNvPr>
          <p:cNvSpPr/>
          <p:nvPr/>
        </p:nvSpPr>
        <p:spPr>
          <a:xfrm>
            <a:off x="13227050" y="6559776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Неправильные материалы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91;p6">
            <a:extLst>
              <a:ext uri="{FF2B5EF4-FFF2-40B4-BE49-F238E27FC236}">
                <a16:creationId xmlns:a16="http://schemas.microsoft.com/office/drawing/2014/main" id="{DDA35B97-C3B6-495C-2443-8DA229EFD54C}"/>
              </a:ext>
            </a:extLst>
          </p:cNvPr>
          <p:cNvSpPr/>
          <p:nvPr/>
        </p:nvSpPr>
        <p:spPr>
          <a:xfrm>
            <a:off x="13227050" y="8148495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Экономия средств бригадой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698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7200" b="1" u="none" strike="noStrike" cap="none" dirty="0">
                <a:solidFill>
                  <a:srgbClr val="18202E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Управление рисками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AA450-05F4-67AE-3F92-E3633AF28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252" y="5006952"/>
            <a:ext cx="1274720" cy="12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D0CFE-C330-2107-3AA8-096AACB82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4948" y="5240947"/>
            <a:ext cx="1221280" cy="77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C82FA-1DE8-B483-181A-47388DB7A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5209" y="7029952"/>
            <a:ext cx="830997" cy="830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FD2CB3-F740-FD8B-1F91-8879E207F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175" y="7029952"/>
            <a:ext cx="832663" cy="830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FD539-C7C0-135D-22CA-AFDAC5C73282}"/>
              </a:ext>
            </a:extLst>
          </p:cNvPr>
          <p:cNvSpPr txBox="1"/>
          <p:nvPr/>
        </p:nvSpPr>
        <p:spPr>
          <a:xfrm>
            <a:off x="4553566" y="5143501"/>
            <a:ext cx="2045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У</a:t>
            </a:r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клонение: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Полное исключение риска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24A70-B70E-9059-92AE-4A3686883883}"/>
              </a:ext>
            </a:extLst>
          </p:cNvPr>
          <p:cNvSpPr txBox="1"/>
          <p:nvPr/>
        </p:nvSpPr>
        <p:spPr>
          <a:xfrm>
            <a:off x="11466686" y="5143500"/>
            <a:ext cx="2045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Передача</a:t>
            </a:r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Передача ответственности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13EA3-C8DD-2DCB-1B79-6EEDA5173443}"/>
              </a:ext>
            </a:extLst>
          </p:cNvPr>
          <p:cNvSpPr txBox="1"/>
          <p:nvPr/>
        </p:nvSpPr>
        <p:spPr>
          <a:xfrm>
            <a:off x="4500631" y="7029953"/>
            <a:ext cx="2045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Снижение</a:t>
            </a:r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Уменьшение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вероятности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482DA-82EF-E17E-3733-4669FF4D8BDE}"/>
              </a:ext>
            </a:extLst>
          </p:cNvPr>
          <p:cNvSpPr txBox="1"/>
          <p:nvPr/>
        </p:nvSpPr>
        <p:spPr>
          <a:xfrm>
            <a:off x="11466686" y="7029952"/>
            <a:ext cx="20455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Принятие</a:t>
            </a:r>
            <a:r>
              <a:rPr lang="ru-RU" sz="16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1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Активное и пассивное</a:t>
            </a:r>
          </a:p>
        </p:txBody>
      </p:sp>
    </p:spTree>
    <p:extLst>
      <p:ext uri="{BB962C8B-B14F-4D97-AF65-F5344CB8AC3E}">
        <p14:creationId xmlns:p14="http://schemas.microsoft.com/office/powerpoint/2010/main" val="2620634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Невозможно добиться результата в проекте </a:t>
            </a:r>
            <a:r>
              <a:rPr lang="ru-RU" sz="30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без понимания 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цели проекта.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4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Невозможно добиться результата в проекте </a:t>
            </a:r>
            <a:r>
              <a:rPr lang="ru-RU" sz="3000" b="1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без понимания </a:t>
            </a: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цели проекта.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Цели проекта должны </a:t>
            </a: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соотносится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с планами/целями бизнеса.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51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936000" y="972000"/>
            <a:ext cx="112399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2908E-1119-9E3E-9BE6-3674C2FB7AD4}"/>
              </a:ext>
            </a:extLst>
          </p:cNvPr>
          <p:cNvSpPr txBox="1"/>
          <p:nvPr/>
        </p:nvSpPr>
        <p:spPr>
          <a:xfrm>
            <a:off x="936001" y="3296295"/>
            <a:ext cx="9008100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Проект – определения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Жизненный цикл проекта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Целеполагание проекта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Определение задач (</a:t>
            </a:r>
            <a:r>
              <a:rPr lang="en-US" sz="3200" dirty="0"/>
              <a:t>WBS</a:t>
            </a:r>
            <a:r>
              <a:rPr lang="ru-RU" sz="3200" dirty="0"/>
              <a:t>) и рисков</a:t>
            </a:r>
            <a:endParaRPr lang="en-US" sz="32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4F3039-2CBF-F1DC-EE89-AEAE64E0A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1290" y="7403971"/>
            <a:ext cx="2233744" cy="22337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Невозможно добиться результата в проекте </a:t>
            </a:r>
            <a:r>
              <a:rPr lang="ru-RU" sz="3000" b="1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без понимания </a:t>
            </a: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цели проекта.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Цели проекта должны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соотносится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 с планами/целями бизнеса.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Влияние на них </a:t>
            </a: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через результат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вашей работы существенно </a:t>
            </a: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ускоряет карьерную траекторию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кандидата.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9063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Невозможно добиться результата в проекте </a:t>
            </a:r>
            <a:r>
              <a:rPr lang="ru-RU" sz="3000" b="1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без понимания </a:t>
            </a: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цели проекта.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Цели проекта должны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соотносится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 с планами/целями бизнеса.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Влияние на них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через результат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вашей работы существенно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ускоряет карьерную траекторию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кандидата.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Инициация проекта – это самый важный этап, </a:t>
            </a: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не ограничивайте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его по</a:t>
            </a:r>
            <a:r>
              <a:rPr lang="ru-RU" sz="30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времени.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9037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Невозможно добиться результата в проекте </a:t>
            </a:r>
            <a:r>
              <a:rPr lang="ru-RU" sz="3000" b="1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без понимания </a:t>
            </a: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цели проекта.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Цели проекта должны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соотносится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 с планами/целями бизнеса.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Влияние на них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через результат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вашей работы существенно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ускоряет карьерную траекторию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кандидата.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Инициация проекта – это самый важный этап,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не ограничивайте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его по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времени.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Детализируйте ваши задачи столько сколько вам нужно </a:t>
            </a: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и больше</a:t>
            </a:r>
            <a:r>
              <a:rPr lang="ru-RU" sz="3000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861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Невозможно добиться результата в проекте </a:t>
            </a:r>
            <a:r>
              <a:rPr lang="ru-RU" sz="3000" b="1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без понимания </a:t>
            </a:r>
            <a:r>
              <a:rPr lang="ru-RU" sz="30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цели проекта.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Цели проекта должны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соотносится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 с планами/целями бизнеса.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Влияние на них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через результат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вашей работы существенно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ускоряет карьерную траекторию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кандидата.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Инициация проекта – это самый важный этап,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не ограничивайте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его по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 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времени.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Детализируйте ваши задачи столько сколько вам нужно </a:t>
            </a:r>
            <a:r>
              <a:rPr lang="ru-RU" sz="3000" b="1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и больше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Calibri"/>
                <a:sym typeface="Inter"/>
              </a:rPr>
              <a:t>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Рисков не стоить бояться, с ними нужно работать, </a:t>
            </a:r>
            <a:r>
              <a:rPr lang="ru-RU" sz="3000" b="1" dirty="0">
                <a:solidFill>
                  <a:srgbClr val="F4841E"/>
                </a:solidFill>
                <a:latin typeface="Inter"/>
                <a:ea typeface="Inter"/>
                <a:cs typeface="Calibri"/>
                <a:sym typeface="Inter"/>
              </a:rPr>
              <a:t>эскалируйте.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22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Определение проекта</a:t>
            </a:r>
            <a:endParaRPr sz="8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Проек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820234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временно́е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предприятие, направленное на создание уникального продукта, услуги или результата (согласно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PMBOK).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5793906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Проект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= чёткие временные рамки + этапность =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про</a:t>
            </a:r>
            <a:r>
              <a:rPr lang="ru-RU" sz="2800" dirty="0">
                <a:latin typeface="Inter"/>
                <a:ea typeface="Inter"/>
                <a:cs typeface="Inter"/>
                <a:sym typeface="Inter"/>
              </a:rPr>
              <a:t>дукт/услуга/результат</a:t>
            </a:r>
            <a:endParaRPr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87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4313136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Проект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не равен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процессу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5195093"/>
            <a:ext cx="769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Выполняется людьми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Есть ограничения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Планируются, выполняются, проверяются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Проект конечен, процесс повторяется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Процесс предсказуем, проект уникален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1C002-FA32-A3C1-1C49-3CCF6976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4878" y="7023100"/>
            <a:ext cx="4035731" cy="3263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73448-9883-8AD4-F197-93BC51279217}"/>
              </a:ext>
            </a:extLst>
          </p:cNvPr>
          <p:cNvSpPr txBox="1"/>
          <p:nvPr/>
        </p:nvSpPr>
        <p:spPr>
          <a:xfrm>
            <a:off x="953999" y="7936266"/>
            <a:ext cx="9066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Inter" panose="020B0604020202020204" charset="0"/>
                <a:ea typeface="Inter" panose="020B0604020202020204" charset="0"/>
              </a:rPr>
              <a:t>Проектная формула:</a:t>
            </a:r>
            <a:endParaRPr lang="ru-RU" sz="2800" b="1" dirty="0">
              <a:solidFill>
                <a:srgbClr val="F4841E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dirty="0">
                <a:latin typeface="Inter" panose="020B0604020202020204" charset="0"/>
                <a:ea typeface="Inter" panose="020B0604020202020204" charset="0"/>
              </a:rPr>
              <a:t>Время + бюджет + содержание = качество</a:t>
            </a:r>
            <a:endParaRPr lang="en-US" sz="2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4" name="Google Shape;174;p22">
            <a:extLst>
              <a:ext uri="{FF2B5EF4-FFF2-40B4-BE49-F238E27FC236}">
                <a16:creationId xmlns:a16="http://schemas.microsoft.com/office/drawing/2014/main" id="{C155DBB9-DEB0-0072-BF98-EF22026FF46C}"/>
              </a:ext>
            </a:extLst>
          </p:cNvPr>
          <p:cNvSpPr txBox="1"/>
          <p:nvPr/>
        </p:nvSpPr>
        <p:spPr>
          <a:xfrm>
            <a:off x="953999" y="2222639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Процесс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= ряд действий для достижения целей</a:t>
            </a:r>
            <a:endParaRPr lang="en-US"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про</a:t>
            </a:r>
            <a:r>
              <a:rPr lang="ru-RU" sz="2800" dirty="0">
                <a:latin typeface="Inter"/>
                <a:ea typeface="Inter"/>
                <a:cs typeface="Inter"/>
                <a:sym typeface="Inter"/>
              </a:rPr>
              <a:t>дукта/услуги/результата</a:t>
            </a:r>
            <a:endParaRPr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0661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312" y="4203474"/>
            <a:ext cx="4905188" cy="55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700" y="4203474"/>
            <a:ext cx="4905188" cy="5533741"/>
          </a:xfrm>
          <a:prstGeom prst="rect">
            <a:avLst/>
          </a:prstGeom>
          <a:solidFill>
            <a:srgbClr val="F37420"/>
          </a:solidFill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980701" y="5195745"/>
            <a:ext cx="574357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Определи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правильный вариант</a:t>
            </a:r>
            <a:endParaRPr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914400" y="4125829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Проект или процесс?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Проект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2430312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Процесс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1;p6">
            <a:extLst>
              <a:ext uri="{FF2B5EF4-FFF2-40B4-BE49-F238E27FC236}">
                <a16:creationId xmlns:a16="http://schemas.microsoft.com/office/drawing/2014/main" id="{20078263-4E43-8B66-5F22-26EA42F61532}"/>
              </a:ext>
            </a:extLst>
          </p:cNvPr>
          <p:cNvSpPr/>
          <p:nvPr/>
        </p:nvSpPr>
        <p:spPr>
          <a:xfrm>
            <a:off x="914400" y="6570460"/>
            <a:ext cx="5165912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Построить дом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Вести продажи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Пробежать марафон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Написать программу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Управлять проектами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Нанимать сотрудников</a:t>
            </a:r>
            <a:endParaRPr lang="en-US"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raphic 20" descr="Help">
            <a:extLst>
              <a:ext uri="{FF2B5EF4-FFF2-40B4-BE49-F238E27FC236}">
                <a16:creationId xmlns:a16="http://schemas.microsoft.com/office/drawing/2014/main" id="{C1F8E41C-42E6-3BF9-126E-EC643702E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661" y="5450711"/>
            <a:ext cx="3039266" cy="3039266"/>
          </a:xfrm>
          <a:prstGeom prst="rect">
            <a:avLst/>
          </a:prstGeom>
        </p:spPr>
      </p:pic>
      <p:pic>
        <p:nvPicPr>
          <p:cNvPr id="22" name="Graphic 21" descr="Help">
            <a:extLst>
              <a:ext uri="{FF2B5EF4-FFF2-40B4-BE49-F238E27FC236}">
                <a16:creationId xmlns:a16="http://schemas.microsoft.com/office/drawing/2014/main" id="{3C75E50F-553C-CBEC-0479-922F8D478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63273" y="5450711"/>
            <a:ext cx="3039266" cy="30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8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312" y="4203474"/>
            <a:ext cx="4905188" cy="55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700" y="4203474"/>
            <a:ext cx="4905188" cy="5533741"/>
          </a:xfrm>
          <a:prstGeom prst="rect">
            <a:avLst/>
          </a:prstGeom>
          <a:solidFill>
            <a:srgbClr val="F37420"/>
          </a:solidFill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980701" y="5195745"/>
            <a:ext cx="574357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Определи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правильный вариант</a:t>
            </a:r>
            <a:endParaRPr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914400" y="4125829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Проект или процесс?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Проект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2430312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Процесс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91;p6">
            <a:extLst>
              <a:ext uri="{FF2B5EF4-FFF2-40B4-BE49-F238E27FC236}">
                <a16:creationId xmlns:a16="http://schemas.microsoft.com/office/drawing/2014/main" id="{E3F489C2-465B-7AE1-3570-1805A800F453}"/>
              </a:ext>
            </a:extLst>
          </p:cNvPr>
          <p:cNvSpPr/>
          <p:nvPr/>
        </p:nvSpPr>
        <p:spPr>
          <a:xfrm>
            <a:off x="7626350" y="514350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Построить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дом</a:t>
            </a:r>
            <a:endParaRPr lang="en-US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91;p6">
            <a:extLst>
              <a:ext uri="{FF2B5EF4-FFF2-40B4-BE49-F238E27FC236}">
                <a16:creationId xmlns:a16="http://schemas.microsoft.com/office/drawing/2014/main" id="{929CC437-2703-8E64-47C9-C5F974571584}"/>
              </a:ext>
            </a:extLst>
          </p:cNvPr>
          <p:cNvSpPr/>
          <p:nvPr/>
        </p:nvSpPr>
        <p:spPr>
          <a:xfrm>
            <a:off x="7626350" y="6559776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Написать программу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91;p6">
            <a:extLst>
              <a:ext uri="{FF2B5EF4-FFF2-40B4-BE49-F238E27FC236}">
                <a16:creationId xmlns:a16="http://schemas.microsoft.com/office/drawing/2014/main" id="{4F302026-AF70-DDDD-0AE6-2F7C455EA561}"/>
              </a:ext>
            </a:extLst>
          </p:cNvPr>
          <p:cNvSpPr/>
          <p:nvPr/>
        </p:nvSpPr>
        <p:spPr>
          <a:xfrm>
            <a:off x="7626350" y="8148495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Пробежать марафон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1;p6">
            <a:extLst>
              <a:ext uri="{FF2B5EF4-FFF2-40B4-BE49-F238E27FC236}">
                <a16:creationId xmlns:a16="http://schemas.microsoft.com/office/drawing/2014/main" id="{20078263-4E43-8B66-5F22-26EA42F61532}"/>
              </a:ext>
            </a:extLst>
          </p:cNvPr>
          <p:cNvSpPr/>
          <p:nvPr/>
        </p:nvSpPr>
        <p:spPr>
          <a:xfrm>
            <a:off x="914400" y="6570460"/>
            <a:ext cx="5165912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Построить дом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Вести продажи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Пробежать марафон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Написать программу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Управление проектами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Найм сотрудников</a:t>
            </a:r>
            <a:endParaRPr lang="en-US"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91;p6">
            <a:extLst>
              <a:ext uri="{FF2B5EF4-FFF2-40B4-BE49-F238E27FC236}">
                <a16:creationId xmlns:a16="http://schemas.microsoft.com/office/drawing/2014/main" id="{37457EDF-DCF9-C049-D912-D422555FD572}"/>
              </a:ext>
            </a:extLst>
          </p:cNvPr>
          <p:cNvSpPr/>
          <p:nvPr/>
        </p:nvSpPr>
        <p:spPr>
          <a:xfrm>
            <a:off x="13227050" y="514350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Вести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продажи</a:t>
            </a:r>
            <a:endParaRPr lang="en-US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91;p6">
            <a:extLst>
              <a:ext uri="{FF2B5EF4-FFF2-40B4-BE49-F238E27FC236}">
                <a16:creationId xmlns:a16="http://schemas.microsoft.com/office/drawing/2014/main" id="{435B10F0-AB3C-BDCB-21FB-0AAF2B9DC6ED}"/>
              </a:ext>
            </a:extLst>
          </p:cNvPr>
          <p:cNvSpPr/>
          <p:nvPr/>
        </p:nvSpPr>
        <p:spPr>
          <a:xfrm>
            <a:off x="13227050" y="6559776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Управление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проектами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91;p6">
            <a:extLst>
              <a:ext uri="{FF2B5EF4-FFF2-40B4-BE49-F238E27FC236}">
                <a16:creationId xmlns:a16="http://schemas.microsoft.com/office/drawing/2014/main" id="{EB4C3CE6-6B86-0EF4-7D59-C446DC41959A}"/>
              </a:ext>
            </a:extLst>
          </p:cNvPr>
          <p:cNvSpPr/>
          <p:nvPr/>
        </p:nvSpPr>
        <p:spPr>
          <a:xfrm>
            <a:off x="13227050" y="8148495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Найм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сотрудников</a:t>
            </a:r>
            <a:endParaRPr lang="ru-RU"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265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1400</Words>
  <Application>Microsoft Office PowerPoint</Application>
  <PresentationFormat>Custom</PresentationFormat>
  <Paragraphs>339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Open Sans</vt:lpstr>
      <vt:lpstr>Inter</vt:lpstr>
      <vt:lpstr>Arial</vt:lpstr>
      <vt:lpstr>Wingdings</vt:lpstr>
      <vt:lpstr>Montserrat SemiBold</vt:lpstr>
      <vt:lpstr>Inter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Sergey Begishev</cp:lastModifiedBy>
  <cp:revision>13</cp:revision>
  <dcterms:created xsi:type="dcterms:W3CDTF">2022-11-15T10:50:05Z</dcterms:created>
  <dcterms:modified xsi:type="dcterms:W3CDTF">2022-12-17T08:02:27Z</dcterms:modified>
</cp:coreProperties>
</file>